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9" r:id="rId3"/>
    <p:sldId id="280" r:id="rId4"/>
    <p:sldId id="272" r:id="rId5"/>
    <p:sldId id="271" r:id="rId6"/>
    <p:sldId id="270" r:id="rId7"/>
    <p:sldId id="273" r:id="rId8"/>
    <p:sldId id="276" r:id="rId9"/>
    <p:sldId id="257" r:id="rId10"/>
    <p:sldId id="286" r:id="rId11"/>
    <p:sldId id="259" r:id="rId12"/>
    <p:sldId id="260" r:id="rId13"/>
    <p:sldId id="261" r:id="rId14"/>
    <p:sldId id="262" r:id="rId15"/>
    <p:sldId id="263" r:id="rId16"/>
    <p:sldId id="287" r:id="rId17"/>
    <p:sldId id="277" r:id="rId18"/>
    <p:sldId id="264" r:id="rId19"/>
    <p:sldId id="265" r:id="rId20"/>
    <p:sldId id="266" r:id="rId21"/>
    <p:sldId id="267" r:id="rId22"/>
    <p:sldId id="284" r:id="rId23"/>
    <p:sldId id="268" r:id="rId24"/>
    <p:sldId id="278" r:id="rId25"/>
    <p:sldId id="281" r:id="rId26"/>
    <p:sldId id="285" r:id="rId27"/>
    <p:sldId id="269" r:id="rId28"/>
  </p:sldIdLst>
  <p:sldSz cx="10080625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212" y="-102"/>
      </p:cViewPr>
      <p:guideLst>
        <p:guide orient="horz" pos="2160"/>
        <p:guide pos="3175"/>
      </p:guideLst>
    </p:cSldViewPr>
  </p:slideViewPr>
  <p:outlineViewPr>
    <p:cViewPr>
      <p:scale>
        <a:sx n="33" d="100"/>
        <a:sy n="33" d="100"/>
      </p:scale>
      <p:origin x="0" y="358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4E00189-F43D-44CC-BCE2-A4E6D5102209}" type="doc">
      <dgm:prSet loTypeId="urn:microsoft.com/office/officeart/2005/8/layout/chevron2" loCatId="list" qsTypeId="urn:microsoft.com/office/officeart/2005/8/quickstyle/simple5" qsCatId="simple" csTypeId="urn:microsoft.com/office/officeart/2005/8/colors/colorful5" csCatId="colorful" phldr="1"/>
      <dgm:spPr/>
      <dgm:t>
        <a:bodyPr/>
        <a:lstStyle/>
        <a:p>
          <a:endParaRPr lang="el-GR"/>
        </a:p>
      </dgm:t>
    </dgm:pt>
    <dgm:pt modelId="{053C36DB-889C-4AF1-A439-CB7FAED596F5}">
      <dgm:prSet phldrT="[Κείμενο]" custT="1"/>
      <dgm:spPr>
        <a:solidFill>
          <a:srgbClr val="0070C0"/>
        </a:solidFill>
        <a:ln>
          <a:solidFill>
            <a:srgbClr val="0070C0"/>
          </a:solidFill>
        </a:ln>
      </dgm:spPr>
      <dgm:t>
        <a:bodyPr/>
        <a:lstStyle/>
        <a:p>
          <a:r>
            <a:rPr lang="el-GR" sz="2000" b="1" dirty="0" smtClean="0"/>
            <a:t> Α’ Φάση</a:t>
          </a:r>
        </a:p>
        <a:p>
          <a:r>
            <a:rPr lang="el-GR" sz="2000" b="1" dirty="0" smtClean="0"/>
            <a:t>(ΣΔ)</a:t>
          </a:r>
          <a:endParaRPr lang="el-GR" sz="2000" b="1" dirty="0"/>
        </a:p>
      </dgm:t>
    </dgm:pt>
    <dgm:pt modelId="{2BC3D9A0-6C54-4088-885B-C57418DA7203}" type="parTrans" cxnId="{FDA5E5CF-A0E0-4E65-A099-9F72EF376966}">
      <dgm:prSet/>
      <dgm:spPr/>
      <dgm:t>
        <a:bodyPr/>
        <a:lstStyle/>
        <a:p>
          <a:endParaRPr lang="el-GR"/>
        </a:p>
      </dgm:t>
    </dgm:pt>
    <dgm:pt modelId="{799E2D62-26D7-469D-B27E-51C8CA1E0BB6}" type="sibTrans" cxnId="{FDA5E5CF-A0E0-4E65-A099-9F72EF376966}">
      <dgm:prSet/>
      <dgm:spPr/>
      <dgm:t>
        <a:bodyPr/>
        <a:lstStyle/>
        <a:p>
          <a:endParaRPr lang="el-GR"/>
        </a:p>
      </dgm:t>
    </dgm:pt>
    <dgm:pt modelId="{CE215779-6779-48A1-8858-9C14F092B36E}">
      <dgm:prSet phldrT="[Κείμενο]" custT="1"/>
      <dgm:spPr/>
      <dgm:t>
        <a:bodyPr/>
        <a:lstStyle/>
        <a:p>
          <a:r>
            <a:rPr lang="el-GR" sz="1800" b="1" dirty="0" smtClean="0"/>
            <a:t>Προκαταρκτικές ενέργειες</a:t>
          </a:r>
          <a:endParaRPr lang="el-GR" sz="1800" b="1" dirty="0"/>
        </a:p>
      </dgm:t>
    </dgm:pt>
    <dgm:pt modelId="{7D9DBF5D-AB0C-41E2-B7F8-D1A968BE02F0}" type="parTrans" cxnId="{70E79CF0-2580-4769-B141-CB393730894B}">
      <dgm:prSet/>
      <dgm:spPr/>
      <dgm:t>
        <a:bodyPr/>
        <a:lstStyle/>
        <a:p>
          <a:endParaRPr lang="el-GR"/>
        </a:p>
      </dgm:t>
    </dgm:pt>
    <dgm:pt modelId="{EDC53F9E-B52A-4A4D-BAD0-FFF362C0DCF7}" type="sibTrans" cxnId="{70E79CF0-2580-4769-B141-CB393730894B}">
      <dgm:prSet/>
      <dgm:spPr/>
      <dgm:t>
        <a:bodyPr/>
        <a:lstStyle/>
        <a:p>
          <a:endParaRPr lang="el-GR"/>
        </a:p>
      </dgm:t>
    </dgm:pt>
    <dgm:pt modelId="{EB260FC6-EF38-46C1-A408-B530BFB21E51}">
      <dgm:prSet phldrT="[Κείμενο]" custT="1"/>
      <dgm:spPr/>
      <dgm:t>
        <a:bodyPr/>
        <a:lstStyle/>
        <a:p>
          <a:r>
            <a:rPr lang="el-GR" sz="1800" dirty="0" smtClean="0"/>
            <a:t>Ανησυχία </a:t>
          </a:r>
          <a:r>
            <a:rPr lang="el-GR" sz="1800" dirty="0" err="1" smtClean="0"/>
            <a:t>εκπ</a:t>
          </a:r>
          <a:r>
            <a:rPr lang="el-GR" sz="1800" dirty="0" smtClean="0"/>
            <a:t>/</a:t>
          </a:r>
          <a:r>
            <a:rPr lang="el-GR" sz="1800" dirty="0" err="1" smtClean="0"/>
            <a:t>κού</a:t>
          </a:r>
          <a:r>
            <a:rPr lang="el-GR" sz="1800" dirty="0" smtClean="0"/>
            <a:t> για μαθητή</a:t>
          </a:r>
          <a:endParaRPr lang="el-GR" sz="1800" dirty="0"/>
        </a:p>
      </dgm:t>
    </dgm:pt>
    <dgm:pt modelId="{11DC6F83-DFEF-4DB0-93A1-1C5945CFCB37}" type="parTrans" cxnId="{58DE6B8D-417A-4DBA-8D5B-DD831B50E986}">
      <dgm:prSet/>
      <dgm:spPr/>
      <dgm:t>
        <a:bodyPr/>
        <a:lstStyle/>
        <a:p>
          <a:endParaRPr lang="el-GR"/>
        </a:p>
      </dgm:t>
    </dgm:pt>
    <dgm:pt modelId="{21CD24B3-7982-4D11-9CDB-45EAF43EDD1C}" type="sibTrans" cxnId="{58DE6B8D-417A-4DBA-8D5B-DD831B50E986}">
      <dgm:prSet/>
      <dgm:spPr/>
      <dgm:t>
        <a:bodyPr/>
        <a:lstStyle/>
        <a:p>
          <a:endParaRPr lang="el-GR"/>
        </a:p>
      </dgm:t>
    </dgm:pt>
    <dgm:pt modelId="{56CBDEDB-5682-4EBA-A3AC-D233693C8BF4}">
      <dgm:prSet phldrT="[Κείμενο]"/>
      <dgm:spPr>
        <a:solidFill>
          <a:srgbClr val="00B050"/>
        </a:solidFill>
      </dgm:spPr>
      <dgm:t>
        <a:bodyPr/>
        <a:lstStyle/>
        <a:p>
          <a:r>
            <a:rPr lang="el-GR" b="1" dirty="0" smtClean="0"/>
            <a:t>Β’ Φάση   (ΟΕΥ ή ΕΔΕΑΥ)</a:t>
          </a:r>
          <a:endParaRPr lang="el-GR" b="1" dirty="0"/>
        </a:p>
      </dgm:t>
    </dgm:pt>
    <dgm:pt modelId="{E9151A1C-D9E1-4072-A56E-1647253248F7}" type="parTrans" cxnId="{59D14601-AEE3-4396-9F85-4F356253F909}">
      <dgm:prSet/>
      <dgm:spPr/>
      <dgm:t>
        <a:bodyPr/>
        <a:lstStyle/>
        <a:p>
          <a:endParaRPr lang="el-GR"/>
        </a:p>
      </dgm:t>
    </dgm:pt>
    <dgm:pt modelId="{F9CA3F19-C236-49D9-BE70-D1D525777722}" type="sibTrans" cxnId="{59D14601-AEE3-4396-9F85-4F356253F909}">
      <dgm:prSet/>
      <dgm:spPr/>
      <dgm:t>
        <a:bodyPr/>
        <a:lstStyle/>
        <a:p>
          <a:endParaRPr lang="el-GR"/>
        </a:p>
      </dgm:t>
    </dgm:pt>
    <dgm:pt modelId="{A3888AE0-243A-449F-8946-AF8532C32FBF}">
      <dgm:prSet phldrT="[Κείμενο]" custT="1"/>
      <dgm:spPr/>
      <dgm:t>
        <a:bodyPr/>
        <a:lstStyle/>
        <a:p>
          <a:r>
            <a:rPr lang="el-GR" sz="1800" b="1" dirty="0" smtClean="0"/>
            <a:t>Κύριες ενέργειες</a:t>
          </a:r>
          <a:endParaRPr lang="el-GR" sz="1800" b="1" dirty="0"/>
        </a:p>
      </dgm:t>
    </dgm:pt>
    <dgm:pt modelId="{20B88E64-E40D-490D-B8C7-245A198A24C3}" type="parTrans" cxnId="{2EADE95A-674D-4977-9986-698EF55352ED}">
      <dgm:prSet/>
      <dgm:spPr/>
      <dgm:t>
        <a:bodyPr/>
        <a:lstStyle/>
        <a:p>
          <a:endParaRPr lang="el-GR"/>
        </a:p>
      </dgm:t>
    </dgm:pt>
    <dgm:pt modelId="{3B6D4764-A1F7-4AF0-967A-5482307FCBF6}" type="sibTrans" cxnId="{2EADE95A-674D-4977-9986-698EF55352ED}">
      <dgm:prSet/>
      <dgm:spPr/>
      <dgm:t>
        <a:bodyPr/>
        <a:lstStyle/>
        <a:p>
          <a:endParaRPr lang="el-GR"/>
        </a:p>
      </dgm:t>
    </dgm:pt>
    <dgm:pt modelId="{7C2F53A7-F51B-406B-B0C3-73208CA66093}">
      <dgm:prSet phldrT="[Κείμενο]" custT="1"/>
      <dgm:spPr/>
      <dgm:t>
        <a:bodyPr/>
        <a:lstStyle/>
        <a:p>
          <a:r>
            <a:rPr lang="el-GR" sz="1800" dirty="0" smtClean="0"/>
            <a:t>Βραχύχρονο Πρόγραμμα Παρέμβασης</a:t>
          </a:r>
          <a:endParaRPr lang="el-GR" sz="1800" dirty="0"/>
        </a:p>
      </dgm:t>
    </dgm:pt>
    <dgm:pt modelId="{1B3F5B9A-960C-4AD3-A1D5-41DA3F7AFB69}" type="parTrans" cxnId="{21BEA9A7-AA6A-4FE2-A526-E2518A5F9B65}">
      <dgm:prSet/>
      <dgm:spPr/>
      <dgm:t>
        <a:bodyPr/>
        <a:lstStyle/>
        <a:p>
          <a:endParaRPr lang="el-GR"/>
        </a:p>
      </dgm:t>
    </dgm:pt>
    <dgm:pt modelId="{9C4E4463-D876-4A06-8B26-15226319CEB2}" type="sibTrans" cxnId="{21BEA9A7-AA6A-4FE2-A526-E2518A5F9B65}">
      <dgm:prSet/>
      <dgm:spPr/>
      <dgm:t>
        <a:bodyPr/>
        <a:lstStyle/>
        <a:p>
          <a:endParaRPr lang="el-GR"/>
        </a:p>
      </dgm:t>
    </dgm:pt>
    <dgm:pt modelId="{8AC9B1CC-30A6-4B92-B53E-BCC7B84F026A}">
      <dgm:prSet phldrT="[Κείμενο]" custT="1"/>
      <dgm:spPr>
        <a:solidFill>
          <a:schemeClr val="accent4"/>
        </a:solidFill>
      </dgm:spPr>
      <dgm:t>
        <a:bodyPr/>
        <a:lstStyle/>
        <a:p>
          <a:r>
            <a:rPr lang="el-GR" sz="2000" b="1" dirty="0" smtClean="0"/>
            <a:t>Γ’ Φάση </a:t>
          </a:r>
        </a:p>
        <a:p>
          <a:r>
            <a:rPr lang="el-GR" sz="2000" b="1" dirty="0" smtClean="0"/>
            <a:t>(ΣΔ)</a:t>
          </a:r>
          <a:endParaRPr lang="el-GR" sz="2000" b="1" dirty="0"/>
        </a:p>
      </dgm:t>
    </dgm:pt>
    <dgm:pt modelId="{B5ABEAA5-504C-4B21-8FE4-8A0C32C834AB}" type="parTrans" cxnId="{F648ECC3-C81C-49EF-99CE-E1688B2D54BD}">
      <dgm:prSet/>
      <dgm:spPr/>
      <dgm:t>
        <a:bodyPr/>
        <a:lstStyle/>
        <a:p>
          <a:endParaRPr lang="el-GR"/>
        </a:p>
      </dgm:t>
    </dgm:pt>
    <dgm:pt modelId="{1E16D023-5FF8-4384-8804-E0B1103261BF}" type="sibTrans" cxnId="{F648ECC3-C81C-49EF-99CE-E1688B2D54BD}">
      <dgm:prSet/>
      <dgm:spPr/>
      <dgm:t>
        <a:bodyPr/>
        <a:lstStyle/>
        <a:p>
          <a:endParaRPr lang="el-GR"/>
        </a:p>
      </dgm:t>
    </dgm:pt>
    <dgm:pt modelId="{C1A7B40D-E464-45E4-B291-8F2B9C72A135}">
      <dgm:prSet phldrT="[Κείμενο]" custT="1"/>
      <dgm:spPr/>
      <dgm:t>
        <a:bodyPr/>
        <a:lstStyle/>
        <a:p>
          <a:r>
            <a:rPr lang="el-GR" sz="2000" b="1" dirty="0" smtClean="0"/>
            <a:t>Ενέργειες αποτίμησης</a:t>
          </a:r>
          <a:endParaRPr lang="el-GR" sz="2000" b="1" dirty="0"/>
        </a:p>
      </dgm:t>
    </dgm:pt>
    <dgm:pt modelId="{9F63A474-92D8-422D-8F96-2F38DB997AD6}" type="parTrans" cxnId="{BF43A544-9EFC-4171-8A6A-84FA72D23B85}">
      <dgm:prSet/>
      <dgm:spPr/>
      <dgm:t>
        <a:bodyPr/>
        <a:lstStyle/>
        <a:p>
          <a:endParaRPr lang="el-GR"/>
        </a:p>
      </dgm:t>
    </dgm:pt>
    <dgm:pt modelId="{71EDA555-5CC0-4574-BF9B-460A9397AFA1}" type="sibTrans" cxnId="{BF43A544-9EFC-4171-8A6A-84FA72D23B85}">
      <dgm:prSet/>
      <dgm:spPr/>
      <dgm:t>
        <a:bodyPr/>
        <a:lstStyle/>
        <a:p>
          <a:endParaRPr lang="el-GR"/>
        </a:p>
      </dgm:t>
    </dgm:pt>
    <dgm:pt modelId="{8BE6525F-5EDD-4FF7-9F3C-FEEA5F2C4A4C}">
      <dgm:prSet phldrT="[Κείμενο]" custT="1"/>
      <dgm:spPr/>
      <dgm:t>
        <a:bodyPr/>
        <a:lstStyle/>
        <a:p>
          <a:r>
            <a:rPr lang="el-GR" sz="2000" dirty="0" smtClean="0"/>
            <a:t>Παρατηρήθηκε έστω και μικρή βελτίωση; (Μη παραπομπή)</a:t>
          </a:r>
          <a:endParaRPr lang="el-GR" sz="2000" dirty="0"/>
        </a:p>
      </dgm:t>
    </dgm:pt>
    <dgm:pt modelId="{1E97CB74-ABE0-46AC-A152-C838F6D677C3}" type="parTrans" cxnId="{8F7EE597-676F-47C2-B400-DDBDB40A626C}">
      <dgm:prSet/>
      <dgm:spPr/>
      <dgm:t>
        <a:bodyPr/>
        <a:lstStyle/>
        <a:p>
          <a:endParaRPr lang="el-GR"/>
        </a:p>
      </dgm:t>
    </dgm:pt>
    <dgm:pt modelId="{2B2CD6C0-E45C-43F7-8DF7-7A56DF106691}" type="sibTrans" cxnId="{8F7EE597-676F-47C2-B400-DDBDB40A626C}">
      <dgm:prSet/>
      <dgm:spPr/>
      <dgm:t>
        <a:bodyPr/>
        <a:lstStyle/>
        <a:p>
          <a:endParaRPr lang="el-GR"/>
        </a:p>
      </dgm:t>
    </dgm:pt>
    <dgm:pt modelId="{8CC36C3F-66A5-427E-B764-748C3E1EEA04}">
      <dgm:prSet phldrT="[Κείμενο]" custT="1"/>
      <dgm:spPr/>
      <dgm:t>
        <a:bodyPr/>
        <a:lstStyle/>
        <a:p>
          <a:r>
            <a:rPr lang="el-GR" sz="1800" dirty="0" smtClean="0"/>
            <a:t>Στόχοι &amp; Δραστηριότητες</a:t>
          </a:r>
          <a:endParaRPr lang="el-GR" sz="1800" dirty="0"/>
        </a:p>
      </dgm:t>
    </dgm:pt>
    <dgm:pt modelId="{20C20210-A98E-416F-B07C-B84DB4EC9BC5}" type="parTrans" cxnId="{7684658E-0316-446D-8D53-86FAB8BB13A1}">
      <dgm:prSet/>
      <dgm:spPr/>
      <dgm:t>
        <a:bodyPr/>
        <a:lstStyle/>
        <a:p>
          <a:endParaRPr lang="el-GR"/>
        </a:p>
      </dgm:t>
    </dgm:pt>
    <dgm:pt modelId="{C6D28D05-5F2E-40AF-BCEF-CF97DF8B35AE}" type="sibTrans" cxnId="{7684658E-0316-446D-8D53-86FAB8BB13A1}">
      <dgm:prSet/>
      <dgm:spPr/>
      <dgm:t>
        <a:bodyPr/>
        <a:lstStyle/>
        <a:p>
          <a:endParaRPr lang="el-GR"/>
        </a:p>
      </dgm:t>
    </dgm:pt>
    <dgm:pt modelId="{AD6D8DE3-0C2B-4B2D-BB00-79BBB886BBD6}">
      <dgm:prSet phldrT="[Κείμενο]" custT="1"/>
      <dgm:spPr/>
      <dgm:t>
        <a:bodyPr/>
        <a:lstStyle/>
        <a:p>
          <a:r>
            <a:rPr lang="el-GR" sz="1800" dirty="0" smtClean="0"/>
            <a:t>Προσαρμογές &amp; προγράμματα (εντός ή εκτός τάξης)</a:t>
          </a:r>
          <a:endParaRPr lang="el-GR" sz="1800" dirty="0"/>
        </a:p>
      </dgm:t>
    </dgm:pt>
    <dgm:pt modelId="{24F93667-1633-4AF4-B7EB-75A791DD0E73}" type="parTrans" cxnId="{DB6FECEB-5EE2-4EB1-957D-5C0E5360D508}">
      <dgm:prSet/>
      <dgm:spPr/>
      <dgm:t>
        <a:bodyPr/>
        <a:lstStyle/>
        <a:p>
          <a:endParaRPr lang="el-GR"/>
        </a:p>
      </dgm:t>
    </dgm:pt>
    <dgm:pt modelId="{99487DAC-C187-45E4-AFFA-D0FCF2DFDC74}" type="sibTrans" cxnId="{DB6FECEB-5EE2-4EB1-957D-5C0E5360D508}">
      <dgm:prSet/>
      <dgm:spPr/>
      <dgm:t>
        <a:bodyPr/>
        <a:lstStyle/>
        <a:p>
          <a:endParaRPr lang="el-GR"/>
        </a:p>
      </dgm:t>
    </dgm:pt>
    <dgm:pt modelId="{B6A3ADDD-C11C-4851-8389-B4C72E7085EC}">
      <dgm:prSet phldrT="[Κείμενο]" custT="1"/>
      <dgm:spPr/>
      <dgm:t>
        <a:bodyPr/>
        <a:lstStyle/>
        <a:p>
          <a:r>
            <a:rPr lang="el-GR" sz="1800" dirty="0" smtClean="0"/>
            <a:t>Λήψη απόφασης για Παρέμβαση και ενημέρωση γονέων.</a:t>
          </a:r>
          <a:endParaRPr lang="el-GR" sz="1800" dirty="0"/>
        </a:p>
      </dgm:t>
    </dgm:pt>
    <dgm:pt modelId="{A075D0FB-0ECD-48DC-84E4-C15AE760DD56}" type="parTrans" cxnId="{AA3DEF1D-BF72-4EB0-9036-1ACFA2EE0564}">
      <dgm:prSet/>
      <dgm:spPr/>
      <dgm:t>
        <a:bodyPr/>
        <a:lstStyle/>
        <a:p>
          <a:endParaRPr lang="el-GR"/>
        </a:p>
      </dgm:t>
    </dgm:pt>
    <dgm:pt modelId="{43D7BCA7-C047-4FF6-B625-08B304DEB0F5}" type="sibTrans" cxnId="{AA3DEF1D-BF72-4EB0-9036-1ACFA2EE0564}">
      <dgm:prSet/>
      <dgm:spPr/>
      <dgm:t>
        <a:bodyPr/>
        <a:lstStyle/>
        <a:p>
          <a:endParaRPr lang="el-GR"/>
        </a:p>
      </dgm:t>
    </dgm:pt>
    <dgm:pt modelId="{2F2F34DD-176F-4D4A-978A-93D2C2855EA1}">
      <dgm:prSet phldrT="[Κείμενο]" custT="1"/>
      <dgm:spPr/>
      <dgm:t>
        <a:bodyPr/>
        <a:lstStyle/>
        <a:p>
          <a:r>
            <a:rPr lang="el-GR" sz="2000" dirty="0" smtClean="0"/>
            <a:t>Δεν παρατηρήθηκε βελτίωση; (Παραπομπή στο ΚΕΣΥ)</a:t>
          </a:r>
          <a:endParaRPr lang="el-GR" sz="2000" dirty="0"/>
        </a:p>
      </dgm:t>
    </dgm:pt>
    <dgm:pt modelId="{687F7D17-CD47-4918-A28F-D735223E824D}" type="parTrans" cxnId="{6424E5B0-169F-47E3-9089-F40187A2CEA9}">
      <dgm:prSet/>
      <dgm:spPr/>
      <dgm:t>
        <a:bodyPr/>
        <a:lstStyle/>
        <a:p>
          <a:endParaRPr lang="el-GR"/>
        </a:p>
      </dgm:t>
    </dgm:pt>
    <dgm:pt modelId="{9A68FEF6-3111-4167-AB7B-30EB8ED2C052}" type="sibTrans" cxnId="{6424E5B0-169F-47E3-9089-F40187A2CEA9}">
      <dgm:prSet/>
      <dgm:spPr/>
      <dgm:t>
        <a:bodyPr/>
        <a:lstStyle/>
        <a:p>
          <a:endParaRPr lang="el-GR"/>
        </a:p>
      </dgm:t>
    </dgm:pt>
    <dgm:pt modelId="{B1FEEA33-53D6-46ED-B7B6-1030E75FC647}">
      <dgm:prSet phldrT="[Κείμενο]" custT="1"/>
      <dgm:spPr/>
      <dgm:t>
        <a:bodyPr/>
        <a:lstStyle/>
        <a:p>
          <a:r>
            <a:rPr lang="el-GR" sz="1800" dirty="0" smtClean="0"/>
            <a:t>Σύγκλιση ΣΔ  για ανταλλαγή απόψεων</a:t>
          </a:r>
          <a:endParaRPr lang="el-GR" sz="1800" dirty="0"/>
        </a:p>
      </dgm:t>
    </dgm:pt>
    <dgm:pt modelId="{734B158D-C1E1-4B18-9450-968BB3B55CBC}" type="parTrans" cxnId="{2143C48B-EEEA-4A39-AA58-2F385284AE20}">
      <dgm:prSet/>
      <dgm:spPr/>
      <dgm:t>
        <a:bodyPr/>
        <a:lstStyle/>
        <a:p>
          <a:endParaRPr lang="el-GR"/>
        </a:p>
      </dgm:t>
    </dgm:pt>
    <dgm:pt modelId="{75512260-2EF2-4252-8243-4902C50E0FC7}" type="sibTrans" cxnId="{2143C48B-EEEA-4A39-AA58-2F385284AE20}">
      <dgm:prSet/>
      <dgm:spPr/>
      <dgm:t>
        <a:bodyPr/>
        <a:lstStyle/>
        <a:p>
          <a:endParaRPr lang="el-GR"/>
        </a:p>
      </dgm:t>
    </dgm:pt>
    <dgm:pt modelId="{7C2E96A5-206C-45FE-BBC5-FF1189D5E8AB}">
      <dgm:prSet phldrT="[Κείμενο]" custT="1"/>
      <dgm:spPr/>
      <dgm:t>
        <a:bodyPr/>
        <a:lstStyle/>
        <a:p>
          <a:r>
            <a:rPr lang="el-GR" sz="1800" dirty="0" smtClean="0"/>
            <a:t> Συλλογή πληροφοριών και αποτίμηση των στοιχείων</a:t>
          </a:r>
          <a:endParaRPr lang="el-GR" sz="1800" dirty="0"/>
        </a:p>
      </dgm:t>
    </dgm:pt>
    <dgm:pt modelId="{95DD8EFB-F7E5-49BA-86BC-D57848C5A87F}" type="parTrans" cxnId="{A9A15193-0AA8-408D-8B6E-38B6DCE8E316}">
      <dgm:prSet/>
      <dgm:spPr/>
      <dgm:t>
        <a:bodyPr/>
        <a:lstStyle/>
        <a:p>
          <a:endParaRPr lang="el-GR"/>
        </a:p>
      </dgm:t>
    </dgm:pt>
    <dgm:pt modelId="{EBB43675-543D-40E3-B35B-91B4E838763B}" type="sibTrans" cxnId="{A9A15193-0AA8-408D-8B6E-38B6DCE8E316}">
      <dgm:prSet/>
      <dgm:spPr/>
      <dgm:t>
        <a:bodyPr/>
        <a:lstStyle/>
        <a:p>
          <a:endParaRPr lang="el-GR"/>
        </a:p>
      </dgm:t>
    </dgm:pt>
    <dgm:pt modelId="{6B23F478-61F9-48F7-AE09-22346820AD25}" type="pres">
      <dgm:prSet presAssocID="{84E00189-F43D-44CC-BCE2-A4E6D5102209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F1BD7AA8-FAFE-402D-B797-5A5C9FCF0BBA}" type="pres">
      <dgm:prSet presAssocID="{053C36DB-889C-4AF1-A439-CB7FAED596F5}" presName="composite" presStyleCnt="0"/>
      <dgm:spPr/>
      <dgm:t>
        <a:bodyPr/>
        <a:lstStyle/>
        <a:p>
          <a:endParaRPr lang="el-GR"/>
        </a:p>
      </dgm:t>
    </dgm:pt>
    <dgm:pt modelId="{49CA38F3-BD00-4A16-AEC5-58D512EDB61D}" type="pres">
      <dgm:prSet presAssocID="{053C36DB-889C-4AF1-A439-CB7FAED596F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D2EED79-1873-4CFF-8E4F-7961298034C0}" type="pres">
      <dgm:prSet presAssocID="{053C36DB-889C-4AF1-A439-CB7FAED596F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63FDAAF-C894-4A79-82C1-D2D1FADCFD2E}" type="pres">
      <dgm:prSet presAssocID="{799E2D62-26D7-469D-B27E-51C8CA1E0BB6}" presName="sp" presStyleCnt="0"/>
      <dgm:spPr/>
      <dgm:t>
        <a:bodyPr/>
        <a:lstStyle/>
        <a:p>
          <a:endParaRPr lang="el-GR"/>
        </a:p>
      </dgm:t>
    </dgm:pt>
    <dgm:pt modelId="{2B863141-60E9-4D6F-8EBD-443C229B49B5}" type="pres">
      <dgm:prSet presAssocID="{56CBDEDB-5682-4EBA-A3AC-D233693C8BF4}" presName="composite" presStyleCnt="0"/>
      <dgm:spPr/>
      <dgm:t>
        <a:bodyPr/>
        <a:lstStyle/>
        <a:p>
          <a:endParaRPr lang="el-GR"/>
        </a:p>
      </dgm:t>
    </dgm:pt>
    <dgm:pt modelId="{0FA36F06-A7F3-4E88-887D-0B888E5E8869}" type="pres">
      <dgm:prSet presAssocID="{56CBDEDB-5682-4EBA-A3AC-D233693C8BF4}" presName="parentText" presStyleLbl="alignNode1" presStyleIdx="1" presStyleCnt="3" custLinFactNeighborX="-2605" custLinFactNeighborY="-1685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3ECC4CDF-C376-4583-ADA1-78D2434E7063}" type="pres">
      <dgm:prSet presAssocID="{56CBDEDB-5682-4EBA-A3AC-D233693C8BF4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49366F51-38D7-47EB-916C-7AD6BAB9EF36}" type="pres">
      <dgm:prSet presAssocID="{F9CA3F19-C236-49D9-BE70-D1D525777722}" presName="sp" presStyleCnt="0"/>
      <dgm:spPr/>
      <dgm:t>
        <a:bodyPr/>
        <a:lstStyle/>
        <a:p>
          <a:endParaRPr lang="el-GR"/>
        </a:p>
      </dgm:t>
    </dgm:pt>
    <dgm:pt modelId="{B4CF56C6-DDBE-41EE-AC5E-7F7B07DC86E0}" type="pres">
      <dgm:prSet presAssocID="{8AC9B1CC-30A6-4B92-B53E-BCC7B84F026A}" presName="composite" presStyleCnt="0"/>
      <dgm:spPr/>
      <dgm:t>
        <a:bodyPr/>
        <a:lstStyle/>
        <a:p>
          <a:endParaRPr lang="el-GR"/>
        </a:p>
      </dgm:t>
    </dgm:pt>
    <dgm:pt modelId="{91A4B4BE-8C1E-488B-88CC-01854E215A4A}" type="pres">
      <dgm:prSet presAssocID="{8AC9B1CC-30A6-4B92-B53E-BCC7B84F026A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79E9601-B278-4891-B0DD-012476168050}" type="pres">
      <dgm:prSet presAssocID="{8AC9B1CC-30A6-4B92-B53E-BCC7B84F026A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6F2CCBB3-5D2A-4E10-8B2D-3FA287A0CEA3}" type="presOf" srcId="{8AC9B1CC-30A6-4B92-B53E-BCC7B84F026A}" destId="{91A4B4BE-8C1E-488B-88CC-01854E215A4A}" srcOrd="0" destOrd="0" presId="urn:microsoft.com/office/officeart/2005/8/layout/chevron2"/>
    <dgm:cxn modelId="{6424E5B0-169F-47E3-9089-F40187A2CEA9}" srcId="{C1A7B40D-E464-45E4-B291-8F2B9C72A135}" destId="{2F2F34DD-176F-4D4A-978A-93D2C2855EA1}" srcOrd="1" destOrd="0" parTransId="{687F7D17-CD47-4918-A28F-D735223E824D}" sibTransId="{9A68FEF6-3111-4167-AB7B-30EB8ED2C052}"/>
    <dgm:cxn modelId="{E5D370A0-F7F2-4274-B18D-B41343FECE9C}" type="presOf" srcId="{2F2F34DD-176F-4D4A-978A-93D2C2855EA1}" destId="{079E9601-B278-4891-B0DD-012476168050}" srcOrd="0" destOrd="2" presId="urn:microsoft.com/office/officeart/2005/8/layout/chevron2"/>
    <dgm:cxn modelId="{D7C113DD-1DFB-4E22-AF76-9A1C423B606F}" type="presOf" srcId="{84E00189-F43D-44CC-BCE2-A4E6D5102209}" destId="{6B23F478-61F9-48F7-AE09-22346820AD25}" srcOrd="0" destOrd="0" presId="urn:microsoft.com/office/officeart/2005/8/layout/chevron2"/>
    <dgm:cxn modelId="{C142136E-F780-49E7-9D58-B78801C3C476}" type="presOf" srcId="{56CBDEDB-5682-4EBA-A3AC-D233693C8BF4}" destId="{0FA36F06-A7F3-4E88-887D-0B888E5E8869}" srcOrd="0" destOrd="0" presId="urn:microsoft.com/office/officeart/2005/8/layout/chevron2"/>
    <dgm:cxn modelId="{8F7EE597-676F-47C2-B400-DDBDB40A626C}" srcId="{C1A7B40D-E464-45E4-B291-8F2B9C72A135}" destId="{8BE6525F-5EDD-4FF7-9F3C-FEEA5F2C4A4C}" srcOrd="0" destOrd="0" parTransId="{1E97CB74-ABE0-46AC-A152-C838F6D677C3}" sibTransId="{2B2CD6C0-E45C-43F7-8DF7-7A56DF106691}"/>
    <dgm:cxn modelId="{99454939-D755-49BC-9272-24077EB6BAA2}" type="presOf" srcId="{C1A7B40D-E464-45E4-B291-8F2B9C72A135}" destId="{079E9601-B278-4891-B0DD-012476168050}" srcOrd="0" destOrd="0" presId="urn:microsoft.com/office/officeart/2005/8/layout/chevron2"/>
    <dgm:cxn modelId="{F648ECC3-C81C-49EF-99CE-E1688B2D54BD}" srcId="{84E00189-F43D-44CC-BCE2-A4E6D5102209}" destId="{8AC9B1CC-30A6-4B92-B53E-BCC7B84F026A}" srcOrd="2" destOrd="0" parTransId="{B5ABEAA5-504C-4B21-8FE4-8A0C32C834AB}" sibTransId="{1E16D023-5FF8-4384-8804-E0B1103261BF}"/>
    <dgm:cxn modelId="{8FE4DB98-2092-4182-919D-0B677FA0D2AD}" type="presOf" srcId="{B6A3ADDD-C11C-4851-8389-B4C72E7085EC}" destId="{3D2EED79-1873-4CFF-8E4F-7961298034C0}" srcOrd="0" destOrd="3" presId="urn:microsoft.com/office/officeart/2005/8/layout/chevron2"/>
    <dgm:cxn modelId="{DB6FECEB-5EE2-4EB1-957D-5C0E5360D508}" srcId="{7C2F53A7-F51B-406B-B0C3-73208CA66093}" destId="{AD6D8DE3-0C2B-4B2D-BB00-79BBB886BBD6}" srcOrd="1" destOrd="0" parTransId="{24F93667-1633-4AF4-B7EB-75A791DD0E73}" sibTransId="{99487DAC-C187-45E4-AFFA-D0FCF2DFDC74}"/>
    <dgm:cxn modelId="{70E79CF0-2580-4769-B141-CB393730894B}" srcId="{053C36DB-889C-4AF1-A439-CB7FAED596F5}" destId="{CE215779-6779-48A1-8858-9C14F092B36E}" srcOrd="0" destOrd="0" parTransId="{7D9DBF5D-AB0C-41E2-B7F8-D1A968BE02F0}" sibTransId="{EDC53F9E-B52A-4A4D-BAD0-FFF362C0DCF7}"/>
    <dgm:cxn modelId="{59D14601-AEE3-4396-9F85-4F356253F909}" srcId="{84E00189-F43D-44CC-BCE2-A4E6D5102209}" destId="{56CBDEDB-5682-4EBA-A3AC-D233693C8BF4}" srcOrd="1" destOrd="0" parTransId="{E9151A1C-D9E1-4072-A56E-1647253248F7}" sibTransId="{F9CA3F19-C236-49D9-BE70-D1D525777722}"/>
    <dgm:cxn modelId="{7684658E-0316-446D-8D53-86FAB8BB13A1}" srcId="{7C2F53A7-F51B-406B-B0C3-73208CA66093}" destId="{8CC36C3F-66A5-427E-B764-748C3E1EEA04}" srcOrd="0" destOrd="0" parTransId="{20C20210-A98E-416F-B07C-B84DB4EC9BC5}" sibTransId="{C6D28D05-5F2E-40AF-BCEF-CF97DF8B35AE}"/>
    <dgm:cxn modelId="{23E2415D-EA53-44F6-8832-AAE0D8C03B5D}" type="presOf" srcId="{8BE6525F-5EDD-4FF7-9F3C-FEEA5F2C4A4C}" destId="{079E9601-B278-4891-B0DD-012476168050}" srcOrd="0" destOrd="1" presId="urn:microsoft.com/office/officeart/2005/8/layout/chevron2"/>
    <dgm:cxn modelId="{2143C48B-EEEA-4A39-AA58-2F385284AE20}" srcId="{CE215779-6779-48A1-8858-9C14F092B36E}" destId="{B1FEEA33-53D6-46ED-B7B6-1030E75FC647}" srcOrd="1" destOrd="0" parTransId="{734B158D-C1E1-4B18-9450-968BB3B55CBC}" sibTransId="{75512260-2EF2-4252-8243-4902C50E0FC7}"/>
    <dgm:cxn modelId="{BF43A544-9EFC-4171-8A6A-84FA72D23B85}" srcId="{8AC9B1CC-30A6-4B92-B53E-BCC7B84F026A}" destId="{C1A7B40D-E464-45E4-B291-8F2B9C72A135}" srcOrd="0" destOrd="0" parTransId="{9F63A474-92D8-422D-8F96-2F38DB997AD6}" sibTransId="{71EDA555-5CC0-4574-BF9B-460A9397AFA1}"/>
    <dgm:cxn modelId="{F5634C17-439A-4FC4-A075-CD6C7AC48674}" type="presOf" srcId="{A3888AE0-243A-449F-8946-AF8532C32FBF}" destId="{3ECC4CDF-C376-4583-ADA1-78D2434E7063}" srcOrd="0" destOrd="0" presId="urn:microsoft.com/office/officeart/2005/8/layout/chevron2"/>
    <dgm:cxn modelId="{2EADE95A-674D-4977-9986-698EF55352ED}" srcId="{56CBDEDB-5682-4EBA-A3AC-D233693C8BF4}" destId="{A3888AE0-243A-449F-8946-AF8532C32FBF}" srcOrd="0" destOrd="0" parTransId="{20B88E64-E40D-490D-B8C7-245A198A24C3}" sibTransId="{3B6D4764-A1F7-4AF0-967A-5482307FCBF6}"/>
    <dgm:cxn modelId="{F15092A9-3BF9-4278-AB68-3E1C4EB339AC}" type="presOf" srcId="{053C36DB-889C-4AF1-A439-CB7FAED596F5}" destId="{49CA38F3-BD00-4A16-AEC5-58D512EDB61D}" srcOrd="0" destOrd="0" presId="urn:microsoft.com/office/officeart/2005/8/layout/chevron2"/>
    <dgm:cxn modelId="{A9A15193-0AA8-408D-8B6E-38B6DCE8E316}" srcId="{A3888AE0-243A-449F-8946-AF8532C32FBF}" destId="{7C2E96A5-206C-45FE-BBC5-FF1189D5E8AB}" srcOrd="0" destOrd="0" parTransId="{95DD8EFB-F7E5-49BA-86BC-D57848C5A87F}" sibTransId="{EBB43675-543D-40E3-B35B-91B4E838763B}"/>
    <dgm:cxn modelId="{21BEA9A7-AA6A-4FE2-A526-E2518A5F9B65}" srcId="{A3888AE0-243A-449F-8946-AF8532C32FBF}" destId="{7C2F53A7-F51B-406B-B0C3-73208CA66093}" srcOrd="1" destOrd="0" parTransId="{1B3F5B9A-960C-4AD3-A1D5-41DA3F7AFB69}" sibTransId="{9C4E4463-D876-4A06-8B26-15226319CEB2}"/>
    <dgm:cxn modelId="{B173E2D3-A5AE-4FA6-BB9A-36757147D8F5}" type="presOf" srcId="{B1FEEA33-53D6-46ED-B7B6-1030E75FC647}" destId="{3D2EED79-1873-4CFF-8E4F-7961298034C0}" srcOrd="0" destOrd="2" presId="urn:microsoft.com/office/officeart/2005/8/layout/chevron2"/>
    <dgm:cxn modelId="{FDA5E5CF-A0E0-4E65-A099-9F72EF376966}" srcId="{84E00189-F43D-44CC-BCE2-A4E6D5102209}" destId="{053C36DB-889C-4AF1-A439-CB7FAED596F5}" srcOrd="0" destOrd="0" parTransId="{2BC3D9A0-6C54-4088-885B-C57418DA7203}" sibTransId="{799E2D62-26D7-469D-B27E-51C8CA1E0BB6}"/>
    <dgm:cxn modelId="{AA3DEF1D-BF72-4EB0-9036-1ACFA2EE0564}" srcId="{CE215779-6779-48A1-8858-9C14F092B36E}" destId="{B6A3ADDD-C11C-4851-8389-B4C72E7085EC}" srcOrd="2" destOrd="0" parTransId="{A075D0FB-0ECD-48DC-84E4-C15AE760DD56}" sibTransId="{43D7BCA7-C047-4FF6-B625-08B304DEB0F5}"/>
    <dgm:cxn modelId="{53212FB2-0E83-4FA1-99D2-F5138A426D37}" type="presOf" srcId="{CE215779-6779-48A1-8858-9C14F092B36E}" destId="{3D2EED79-1873-4CFF-8E4F-7961298034C0}" srcOrd="0" destOrd="0" presId="urn:microsoft.com/office/officeart/2005/8/layout/chevron2"/>
    <dgm:cxn modelId="{0276E87C-E563-4578-8095-FCC04BE60DAB}" type="presOf" srcId="{7C2F53A7-F51B-406B-B0C3-73208CA66093}" destId="{3ECC4CDF-C376-4583-ADA1-78D2434E7063}" srcOrd="0" destOrd="2" presId="urn:microsoft.com/office/officeart/2005/8/layout/chevron2"/>
    <dgm:cxn modelId="{F6269695-FD33-4634-A324-398E5480B65C}" type="presOf" srcId="{EB260FC6-EF38-46C1-A408-B530BFB21E51}" destId="{3D2EED79-1873-4CFF-8E4F-7961298034C0}" srcOrd="0" destOrd="1" presId="urn:microsoft.com/office/officeart/2005/8/layout/chevron2"/>
    <dgm:cxn modelId="{58DE6B8D-417A-4DBA-8D5B-DD831B50E986}" srcId="{CE215779-6779-48A1-8858-9C14F092B36E}" destId="{EB260FC6-EF38-46C1-A408-B530BFB21E51}" srcOrd="0" destOrd="0" parTransId="{11DC6F83-DFEF-4DB0-93A1-1C5945CFCB37}" sibTransId="{21CD24B3-7982-4D11-9CDB-45EAF43EDD1C}"/>
    <dgm:cxn modelId="{CCF4CF20-73D2-4B9C-B47D-FE8C3AB4DA2C}" type="presOf" srcId="{7C2E96A5-206C-45FE-BBC5-FF1189D5E8AB}" destId="{3ECC4CDF-C376-4583-ADA1-78D2434E7063}" srcOrd="0" destOrd="1" presId="urn:microsoft.com/office/officeart/2005/8/layout/chevron2"/>
    <dgm:cxn modelId="{67EEEFFD-CAC1-4325-8985-26173DB86B73}" type="presOf" srcId="{AD6D8DE3-0C2B-4B2D-BB00-79BBB886BBD6}" destId="{3ECC4CDF-C376-4583-ADA1-78D2434E7063}" srcOrd="0" destOrd="4" presId="urn:microsoft.com/office/officeart/2005/8/layout/chevron2"/>
    <dgm:cxn modelId="{9F9D1FDD-1304-4676-AD40-E0F3FCB83E1E}" type="presOf" srcId="{8CC36C3F-66A5-427E-B764-748C3E1EEA04}" destId="{3ECC4CDF-C376-4583-ADA1-78D2434E7063}" srcOrd="0" destOrd="3" presId="urn:microsoft.com/office/officeart/2005/8/layout/chevron2"/>
    <dgm:cxn modelId="{B105598B-92B2-4EF9-8BDE-24F154AD3EB3}" type="presParOf" srcId="{6B23F478-61F9-48F7-AE09-22346820AD25}" destId="{F1BD7AA8-FAFE-402D-B797-5A5C9FCF0BBA}" srcOrd="0" destOrd="0" presId="urn:microsoft.com/office/officeart/2005/8/layout/chevron2"/>
    <dgm:cxn modelId="{47870A0F-8095-4B1C-8E9D-AB2CC80EEED0}" type="presParOf" srcId="{F1BD7AA8-FAFE-402D-B797-5A5C9FCF0BBA}" destId="{49CA38F3-BD00-4A16-AEC5-58D512EDB61D}" srcOrd="0" destOrd="0" presId="urn:microsoft.com/office/officeart/2005/8/layout/chevron2"/>
    <dgm:cxn modelId="{319220A7-CF1C-4C13-BC8C-46DB5D31DED7}" type="presParOf" srcId="{F1BD7AA8-FAFE-402D-B797-5A5C9FCF0BBA}" destId="{3D2EED79-1873-4CFF-8E4F-7961298034C0}" srcOrd="1" destOrd="0" presId="urn:microsoft.com/office/officeart/2005/8/layout/chevron2"/>
    <dgm:cxn modelId="{7948A6EC-E3F0-4B9F-BD03-3F3D1F3ACC89}" type="presParOf" srcId="{6B23F478-61F9-48F7-AE09-22346820AD25}" destId="{263FDAAF-C894-4A79-82C1-D2D1FADCFD2E}" srcOrd="1" destOrd="0" presId="urn:microsoft.com/office/officeart/2005/8/layout/chevron2"/>
    <dgm:cxn modelId="{A346F7FE-C733-40C2-B69B-794B69B81708}" type="presParOf" srcId="{6B23F478-61F9-48F7-AE09-22346820AD25}" destId="{2B863141-60E9-4D6F-8EBD-443C229B49B5}" srcOrd="2" destOrd="0" presId="urn:microsoft.com/office/officeart/2005/8/layout/chevron2"/>
    <dgm:cxn modelId="{B7EE272E-4326-42D0-BA38-2F429AEFBCF2}" type="presParOf" srcId="{2B863141-60E9-4D6F-8EBD-443C229B49B5}" destId="{0FA36F06-A7F3-4E88-887D-0B888E5E8869}" srcOrd="0" destOrd="0" presId="urn:microsoft.com/office/officeart/2005/8/layout/chevron2"/>
    <dgm:cxn modelId="{6A921329-4FF4-4B66-A977-86DC33EE9C1D}" type="presParOf" srcId="{2B863141-60E9-4D6F-8EBD-443C229B49B5}" destId="{3ECC4CDF-C376-4583-ADA1-78D2434E7063}" srcOrd="1" destOrd="0" presId="urn:microsoft.com/office/officeart/2005/8/layout/chevron2"/>
    <dgm:cxn modelId="{B908E504-1AF2-476C-8006-B10CA4B1F7B5}" type="presParOf" srcId="{6B23F478-61F9-48F7-AE09-22346820AD25}" destId="{49366F51-38D7-47EB-916C-7AD6BAB9EF36}" srcOrd="3" destOrd="0" presId="urn:microsoft.com/office/officeart/2005/8/layout/chevron2"/>
    <dgm:cxn modelId="{E36D6F15-8C59-4AB5-8EE7-74383FD2D99E}" type="presParOf" srcId="{6B23F478-61F9-48F7-AE09-22346820AD25}" destId="{B4CF56C6-DDBE-41EE-AC5E-7F7B07DC86E0}" srcOrd="4" destOrd="0" presId="urn:microsoft.com/office/officeart/2005/8/layout/chevron2"/>
    <dgm:cxn modelId="{B14C4476-D370-437A-950C-D34D68F9C818}" type="presParOf" srcId="{B4CF56C6-DDBE-41EE-AC5E-7F7B07DC86E0}" destId="{91A4B4BE-8C1E-488B-88CC-01854E215A4A}" srcOrd="0" destOrd="0" presId="urn:microsoft.com/office/officeart/2005/8/layout/chevron2"/>
    <dgm:cxn modelId="{E0F6F858-A572-48C9-BF6A-1BC3EC9292C2}" type="presParOf" srcId="{B4CF56C6-DDBE-41EE-AC5E-7F7B07DC86E0}" destId="{079E9601-B278-4891-B0DD-012476168050}" srcOrd="1" destOrd="0" presId="urn:microsoft.com/office/officeart/2005/8/layout/chevron2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756048" y="2130427"/>
            <a:ext cx="8568532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512095" y="3886200"/>
            <a:ext cx="7056438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7308453" y="274640"/>
            <a:ext cx="226814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504031" y="274640"/>
            <a:ext cx="6636412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96300" y="4406902"/>
            <a:ext cx="8568532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96300" y="2906713"/>
            <a:ext cx="8568532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504032" y="1600202"/>
            <a:ext cx="44522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124318" y="1600202"/>
            <a:ext cx="445227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4032" y="1535113"/>
            <a:ext cx="445402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504032" y="2174875"/>
            <a:ext cx="445402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5120818" y="1535113"/>
            <a:ext cx="445577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5120818" y="2174875"/>
            <a:ext cx="445577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032" y="273050"/>
            <a:ext cx="3316457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941244" y="273052"/>
            <a:ext cx="563534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504032" y="1435102"/>
            <a:ext cx="3316457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975873" y="4800600"/>
            <a:ext cx="6048375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975873" y="612775"/>
            <a:ext cx="6048375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975873" y="5367338"/>
            <a:ext cx="6048375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504032" y="274638"/>
            <a:ext cx="9072563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504032" y="1600202"/>
            <a:ext cx="9072563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504031" y="6356352"/>
            <a:ext cx="23521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191993-B2B8-4746-B701-4BB10B71F810}" type="datetimeFigureOut">
              <a:rPr lang="el-GR" smtClean="0"/>
              <a:pPr/>
              <a:t>20/2/2019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444214" y="6356352"/>
            <a:ext cx="319219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7224448" y="6356352"/>
            <a:ext cx="235214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C3A041-BD00-4ACB-AFFA-8EB8A831CFC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kesy.dra.sch.gr/images/pdfs/anixneush_LD.pdf" TargetMode="External"/><Relationship Id="rId2" Type="http://schemas.openxmlformats.org/officeDocument/2006/relationships/hyperlink" Target="http://kesy.dra.sch.gr/images/pdfs/bhv_entypo_1.pdf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kesy.dra.sch.gr/images/pdfs/fylladio_amde.pdf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kesy.dra.sch.gr/index.php/forms" TargetMode="Externa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kesy.dra.sch.gr/index.php/forms/detection-tools" TargetMode="Externa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kesy.dra.sch.gr/index.php/forms/other-forms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4040180" y="1357298"/>
            <a:ext cx="5784466" cy="1470025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Διαδικασία Ατομικής Εκπαιδευτικής Αξιολόγησης</a:t>
            </a:r>
            <a:endParaRPr lang="el-GR" sz="3600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4683122" y="4857760"/>
            <a:ext cx="4270356" cy="1752600"/>
          </a:xfrm>
        </p:spPr>
        <p:txBody>
          <a:bodyPr/>
          <a:lstStyle/>
          <a:p>
            <a:r>
              <a:rPr lang="el-GR" dirty="0" smtClean="0"/>
              <a:t>Κ.Ε.Σ.Υ. Δράμας</a:t>
            </a:r>
          </a:p>
          <a:p>
            <a:r>
              <a:rPr lang="el-GR" dirty="0" smtClean="0"/>
              <a:t>Φεβρουάριος, 2019</a:t>
            </a:r>
            <a:endParaRPr lang="el-G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 l="37091" t="13672" r="36005" b="12109"/>
          <a:stretch>
            <a:fillRect/>
          </a:stretch>
        </p:blipFill>
        <p:spPr bwMode="auto">
          <a:xfrm>
            <a:off x="0" y="369995"/>
            <a:ext cx="4183056" cy="6488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u="sng" dirty="0" smtClean="0">
                <a:solidFill>
                  <a:srgbClr val="0070C0"/>
                </a:solidFill>
              </a:rPr>
              <a:t>Α’ Φάση: Προκαταρκτικές ενέργειες (2)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endParaRPr lang="el-GR" sz="2800" dirty="0" smtClean="0"/>
          </a:p>
          <a:p>
            <a:pPr marL="514350" indent="-514350">
              <a:buFont typeface="+mj-lt"/>
              <a:buAutoNum type="arabicPeriod" startAt="3"/>
            </a:pPr>
            <a:r>
              <a:rPr lang="el-GR" sz="2800" dirty="0" smtClean="0"/>
              <a:t>Πρόσκληση του γονέα από τη Δ/</a:t>
            </a:r>
            <a:r>
              <a:rPr lang="el-GR" sz="2800" dirty="0" err="1" smtClean="0"/>
              <a:t>νση</a:t>
            </a:r>
            <a:r>
              <a:rPr lang="el-GR" sz="2800" dirty="0" smtClean="0"/>
              <a:t>, </a:t>
            </a:r>
            <a:r>
              <a:rPr lang="el-GR" sz="2800" dirty="0" smtClean="0"/>
              <a:t>για ανταλλαγή απόψεων </a:t>
            </a:r>
            <a:r>
              <a:rPr lang="el-GR" sz="2800" dirty="0" smtClean="0"/>
              <a:t>και ενημέρωση </a:t>
            </a:r>
            <a:r>
              <a:rPr lang="el-GR" sz="2800" dirty="0" smtClean="0"/>
              <a:t>για </a:t>
            </a:r>
            <a:r>
              <a:rPr lang="el-GR" sz="2800" dirty="0" smtClean="0"/>
              <a:t>ενέργειες ΣΔ...</a:t>
            </a:r>
            <a:endParaRPr lang="el-GR" sz="2800" dirty="0" smtClean="0"/>
          </a:p>
          <a:p>
            <a:pPr marL="914400" lvl="1" indent="-514350"/>
            <a:r>
              <a:rPr lang="el-GR" sz="2400" dirty="0" smtClean="0"/>
              <a:t>Προτείνεται ένας προληπτικός </a:t>
            </a:r>
            <a:r>
              <a:rPr lang="el-GR" sz="2400" dirty="0" err="1" smtClean="0"/>
              <a:t>ακουολογικός</a:t>
            </a:r>
            <a:r>
              <a:rPr lang="el-GR" sz="2400" dirty="0" smtClean="0"/>
              <a:t> και οφθαλμολογικός έλεγχος.</a:t>
            </a:r>
          </a:p>
          <a:p>
            <a:pPr marL="914400" lvl="1" indent="-514350"/>
            <a:r>
              <a:rPr lang="el-GR" sz="2400" dirty="0" smtClean="0"/>
              <a:t>Εφαρμογή Βραχύχρονου Προγράμματος </a:t>
            </a:r>
            <a:r>
              <a:rPr lang="el-GR" sz="2400" dirty="0" smtClean="0"/>
              <a:t>Παρέμβασης (ΒΠΠ)</a:t>
            </a:r>
          </a:p>
          <a:p>
            <a:pPr marL="914400" lvl="1" indent="-514350">
              <a:buNone/>
            </a:pPr>
            <a:endParaRPr lang="el-GR" dirty="0" smtClean="0"/>
          </a:p>
          <a:p>
            <a:pPr marL="914400" lvl="1" indent="-514350"/>
            <a:endParaRPr lang="el-GR" dirty="0" smtClean="0"/>
          </a:p>
          <a:p>
            <a:endParaRPr lang="el-GR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u="sng" dirty="0" smtClean="0">
                <a:solidFill>
                  <a:srgbClr val="00B050"/>
                </a:solidFill>
              </a:rPr>
              <a:t>Β’ Φάση: Κύριες ενέργειες – ΒΠΠ</a:t>
            </a:r>
            <a:r>
              <a:rPr lang="el-GR" sz="3200" u="sng" dirty="0" smtClean="0"/>
              <a:t> (1)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718" y="1928802"/>
            <a:ext cx="9072563" cy="45259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 startAt="3"/>
            </a:pPr>
            <a:r>
              <a:rPr lang="el-GR" sz="2400" dirty="0" smtClean="0"/>
              <a:t>Συστηματική </a:t>
            </a:r>
            <a:r>
              <a:rPr lang="el-GR" sz="2400" dirty="0"/>
              <a:t>συλλογή αναγκαίων πληροφοριών μέσα και έξω από την </a:t>
            </a:r>
            <a:r>
              <a:rPr lang="el-GR" sz="2400" dirty="0" smtClean="0"/>
              <a:t>τάξη με ανιχνευτικά ή άλλα εργαλεία. Π.χ.</a:t>
            </a:r>
          </a:p>
          <a:p>
            <a:pPr lvl="1"/>
            <a:r>
              <a:rPr lang="el-GR" sz="2400" dirty="0" smtClean="0"/>
              <a:t>Συζήτηση – συνέντευξη.</a:t>
            </a:r>
          </a:p>
          <a:p>
            <a:pPr lvl="1"/>
            <a:r>
              <a:rPr lang="el-GR" sz="2400" dirty="0">
                <a:hlinkClick r:id="rId2"/>
              </a:rPr>
              <a:t>Φύλλο Άμεσης Παρατήρησης Μαθητή - Μαθήτριας</a:t>
            </a:r>
            <a:endParaRPr lang="el-GR" sz="2400" dirty="0"/>
          </a:p>
          <a:p>
            <a:pPr lvl="1"/>
            <a:r>
              <a:rPr lang="el-GR" sz="2400" dirty="0">
                <a:hlinkClick r:id="rId3"/>
              </a:rPr>
              <a:t>Λίστα Ελέγχου Μαθησιακών Δυσκολιών (Ανίχνευση)</a:t>
            </a:r>
            <a:endParaRPr lang="el-GR" sz="2400" dirty="0"/>
          </a:p>
          <a:p>
            <a:pPr lvl="1"/>
            <a:r>
              <a:rPr lang="el-GR" sz="2400" dirty="0">
                <a:hlinkClick r:id="rId4"/>
              </a:rPr>
              <a:t>Ανίχνευση Μαθησιακών Δυσκολιών από Εκπαιδευτικούς (ΑΜΔΕ</a:t>
            </a:r>
            <a:r>
              <a:rPr lang="el-GR" sz="2400" dirty="0" smtClean="0">
                <a:hlinkClick r:id="rId4"/>
              </a:rPr>
              <a:t>)</a:t>
            </a:r>
            <a:endParaRPr lang="el-GR" sz="2400" dirty="0" smtClean="0"/>
          </a:p>
          <a:p>
            <a:pPr lvl="1"/>
            <a:r>
              <a:rPr lang="el-GR" sz="2400" dirty="0" smtClean="0"/>
              <a:t>Αίτημα για επιμόρφωση (διά του/της ΣΕΕ)</a:t>
            </a:r>
          </a:p>
          <a:p>
            <a:pPr marL="457200" indent="-457200">
              <a:buFont typeface="+mj-lt"/>
              <a:buAutoNum type="arabicPeriod" startAt="4"/>
            </a:pPr>
            <a:r>
              <a:rPr lang="el-GR" sz="2400" dirty="0" smtClean="0"/>
              <a:t>Αποτίμηση των πληροφοριών και προσδιορισμός </a:t>
            </a:r>
            <a:r>
              <a:rPr lang="el-GR" sz="2400" dirty="0"/>
              <a:t>των τομέων </a:t>
            </a:r>
            <a:r>
              <a:rPr lang="el-GR" sz="2400" dirty="0" smtClean="0"/>
              <a:t>παρέμβασης σε </a:t>
            </a:r>
            <a:r>
              <a:rPr lang="el-GR" sz="2400" dirty="0"/>
              <a:t>μαθησιακό ή και </a:t>
            </a:r>
            <a:r>
              <a:rPr lang="el-GR" sz="2400" dirty="0" err="1" smtClean="0"/>
              <a:t>συμπεριφορικό</a:t>
            </a:r>
            <a:r>
              <a:rPr lang="el-GR" sz="2400" dirty="0" smtClean="0"/>
              <a:t> επίπεδο.</a:t>
            </a:r>
            <a:endParaRPr lang="el-GR" sz="2400" dirty="0"/>
          </a:p>
          <a:p>
            <a:pPr marL="914400" lvl="1" indent="-457200">
              <a:buFont typeface="+mj-lt"/>
              <a:buAutoNum type="arabicPeriod" startAt="4"/>
            </a:pP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u="sng" dirty="0" smtClean="0">
                <a:solidFill>
                  <a:srgbClr val="00B050"/>
                </a:solidFill>
              </a:rPr>
              <a:t>Β’ Φάση: Κύριες ενέργειες – ΒΠΠ </a:t>
            </a:r>
            <a:r>
              <a:rPr lang="el-GR" sz="3200" u="sng" dirty="0" smtClean="0"/>
              <a:t>(2)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5"/>
            </a:pPr>
            <a:r>
              <a:rPr lang="el-GR" sz="2800" dirty="0" smtClean="0"/>
              <a:t>Καθορισμός </a:t>
            </a:r>
            <a:r>
              <a:rPr lang="el-GR" sz="2800" dirty="0"/>
              <a:t>των </a:t>
            </a:r>
            <a:r>
              <a:rPr lang="el-GR" sz="2800" dirty="0" smtClean="0"/>
              <a:t>Στόχων ή Προσδοκώμενων </a:t>
            </a:r>
            <a:r>
              <a:rPr lang="el-GR" sz="2800" dirty="0"/>
              <a:t>Μαθησιακών Αποτελεσμάτων (ΠΜΑ) </a:t>
            </a:r>
            <a:endParaRPr lang="el-GR" sz="2800" dirty="0" smtClean="0"/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σε γνωστικό επίπεδο</a:t>
            </a:r>
            <a:r>
              <a:rPr lang="el-GR" dirty="0" smtClean="0"/>
              <a:t>: π.χ. </a:t>
            </a:r>
          </a:p>
          <a:p>
            <a:pPr lvl="2"/>
            <a:r>
              <a:rPr lang="el-GR" sz="2800" dirty="0" smtClean="0"/>
              <a:t>Να βελτιώσει την αναγνωστική του κατανόηση.</a:t>
            </a:r>
          </a:p>
          <a:p>
            <a:pPr lvl="2"/>
            <a:r>
              <a:rPr lang="el-GR" sz="2800" dirty="0" smtClean="0"/>
              <a:t>Να ανακαλεί τα ΒΑΔ της προπαίδειας.</a:t>
            </a:r>
          </a:p>
          <a:p>
            <a:pPr lvl="2">
              <a:buNone/>
            </a:pPr>
            <a:endParaRPr lang="el-GR" sz="2800" dirty="0" smtClean="0"/>
          </a:p>
          <a:p>
            <a:pPr lvl="1"/>
            <a:r>
              <a:rPr lang="el-GR" dirty="0" smtClean="0">
                <a:solidFill>
                  <a:srgbClr val="FF0000"/>
                </a:solidFill>
              </a:rPr>
              <a:t>σε </a:t>
            </a:r>
            <a:r>
              <a:rPr lang="el-GR" dirty="0" err="1" smtClean="0">
                <a:solidFill>
                  <a:srgbClr val="FF0000"/>
                </a:solidFill>
              </a:rPr>
              <a:t>συμπεριφορικό</a:t>
            </a:r>
            <a:r>
              <a:rPr lang="el-GR" dirty="0" smtClean="0">
                <a:solidFill>
                  <a:srgbClr val="FF0000"/>
                </a:solidFill>
              </a:rPr>
              <a:t> </a:t>
            </a:r>
            <a:r>
              <a:rPr lang="el-GR" dirty="0" smtClean="0">
                <a:solidFill>
                  <a:srgbClr val="FF0000"/>
                </a:solidFill>
              </a:rPr>
              <a:t>επίπεδο</a:t>
            </a:r>
            <a:r>
              <a:rPr lang="el-GR" dirty="0" smtClean="0"/>
              <a:t>: π.χ.</a:t>
            </a:r>
          </a:p>
          <a:p>
            <a:pPr lvl="2"/>
            <a:r>
              <a:rPr lang="el-GR" sz="2800" dirty="0" smtClean="0"/>
              <a:t>Να σέβεται τους άλλους.</a:t>
            </a:r>
          </a:p>
          <a:p>
            <a:pPr lvl="2"/>
            <a:r>
              <a:rPr lang="el-GR" sz="2800" dirty="0" smtClean="0"/>
              <a:t>Να περιοριστούν τα προβλήματα συμπεριφοράς.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u="sng" dirty="0" smtClean="0">
                <a:solidFill>
                  <a:srgbClr val="00B050"/>
                </a:solidFill>
              </a:rPr>
              <a:t>Β’ Φάση: Κύριες ενέργειες – ΒΠΠ </a:t>
            </a:r>
            <a:r>
              <a:rPr lang="el-GR" sz="3200" u="sng" dirty="0" smtClean="0"/>
              <a:t>(3)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2498" y="1357298"/>
            <a:ext cx="9072563" cy="1042982"/>
          </a:xfrm>
        </p:spPr>
        <p:txBody>
          <a:bodyPr>
            <a:normAutofit/>
          </a:bodyPr>
          <a:lstStyle/>
          <a:p>
            <a:pPr marL="457200" indent="-457200" algn="ctr">
              <a:buFont typeface="+mj-lt"/>
              <a:buAutoNum type="arabicPeriod" startAt="6"/>
            </a:pPr>
            <a:r>
              <a:rPr lang="el-GR" sz="2400" dirty="0"/>
              <a:t>Σχεδιασμός παρεμβάσεων (</a:t>
            </a:r>
            <a:r>
              <a:rPr lang="el-GR" sz="2400" dirty="0" smtClean="0"/>
              <a:t>δραστηριοτήτων)</a:t>
            </a:r>
            <a:r>
              <a:rPr lang="el-GR" sz="2400" baseline="30000" dirty="0" smtClean="0"/>
              <a:t> </a:t>
            </a:r>
            <a:r>
              <a:rPr lang="el-GR" sz="2400" dirty="0" smtClean="0"/>
              <a:t>για </a:t>
            </a:r>
            <a:r>
              <a:rPr lang="el-GR" sz="2400" dirty="0"/>
              <a:t>την επίτευξη των </a:t>
            </a:r>
            <a:r>
              <a:rPr lang="el-GR" sz="2400" dirty="0" smtClean="0"/>
              <a:t>ΠΜΑ (ΟΕΥ σε συνεργασία με ΚΕΣΥ ή ΕΔΕΑΥ).</a:t>
            </a:r>
            <a:endParaRPr lang="el-GR" sz="24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611156" y="2214554"/>
          <a:ext cx="8820608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7684"/>
                <a:gridCol w="6142924"/>
              </a:tblGrid>
              <a:tr h="370840">
                <a:tc>
                  <a:txBody>
                    <a:bodyPr/>
                    <a:lstStyle/>
                    <a:p>
                      <a:r>
                        <a:rPr lang="el-GR" dirty="0" smtClean="0"/>
                        <a:t>ΠΜΑ</a:t>
                      </a:r>
                      <a:endParaRPr lang="el-GR" dirty="0"/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ΕΝΔΕΙΚΤΙΚΕΣ ΔΡΑΣΤΗΡΙΟΤΗΤΕΣ</a:t>
                      </a:r>
                      <a:endParaRPr lang="el-GR" dirty="0"/>
                    </a:p>
                  </a:txBody>
                  <a:tcPr marL="100807" marR="100807"/>
                </a:tc>
              </a:tr>
              <a:tr h="37084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Να βελτιώσει την αναγνωστική του κατανόηση.</a:t>
                      </a:r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Διδασκαλία</a:t>
                      </a:r>
                      <a:r>
                        <a:rPr lang="el-GR" baseline="0" dirty="0" smtClean="0"/>
                        <a:t> στρατηγικών ΠΡΙΝ, ΚΑΤΑ, ΜΕΤΑ την Ανάγνωση.</a:t>
                      </a:r>
                    </a:p>
                  </a:txBody>
                  <a:tcPr marL="100807" marR="100807"/>
                </a:tc>
              </a:tr>
              <a:tr h="37084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Να ανακαλεί τα ΒΑΔ της προπαίδειας.</a:t>
                      </a:r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Πίνακας Προπαίδειας των 36 δεδομένων και σταδιακή εκμάθηση με συχνή εξάσκηση.</a:t>
                      </a:r>
                      <a:endParaRPr lang="el-GR" dirty="0"/>
                    </a:p>
                  </a:txBody>
                  <a:tcPr marL="100807" marR="100807"/>
                </a:tc>
              </a:tr>
              <a:tr h="37084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Να σέβεται τους άλλους.</a:t>
                      </a:r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Υλοποίηση Σχεδίου Εργασίας (</a:t>
                      </a:r>
                      <a:r>
                        <a:rPr lang="en-US" dirty="0" smtClean="0"/>
                        <a:t>Project).</a:t>
                      </a:r>
                    </a:p>
                    <a:p>
                      <a:r>
                        <a:rPr lang="el-GR" dirty="0" smtClean="0"/>
                        <a:t>Εκδήλωση</a:t>
                      </a:r>
                      <a:r>
                        <a:rPr lang="el-GR" baseline="0" dirty="0" smtClean="0"/>
                        <a:t> στο Σχολείο (ΔΡΑΣΗ, ΚΕΣΥ).</a:t>
                      </a:r>
                      <a:r>
                        <a:rPr lang="el-GR" dirty="0" smtClean="0"/>
                        <a:t> </a:t>
                      </a:r>
                      <a:endParaRPr lang="el-GR" dirty="0"/>
                    </a:p>
                  </a:txBody>
                  <a:tcPr marL="100807" marR="100807"/>
                </a:tc>
              </a:tr>
              <a:tr h="37084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Να περιοριστούν τα προβλήματα συμπεριφοράς στην</a:t>
                      </a:r>
                      <a:r>
                        <a:rPr lang="el-GR" baseline="0" dirty="0" smtClean="0"/>
                        <a:t> αυλή.</a:t>
                      </a:r>
                      <a:endParaRPr lang="el-GR" dirty="0" smtClean="0"/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Εντατική</a:t>
                      </a:r>
                      <a:r>
                        <a:rPr lang="el-GR" baseline="0" dirty="0" smtClean="0"/>
                        <a:t> και </a:t>
                      </a:r>
                      <a:r>
                        <a:rPr lang="el-GR" baseline="0" dirty="0" err="1" smtClean="0"/>
                        <a:t>στοχευμένη</a:t>
                      </a:r>
                      <a:r>
                        <a:rPr lang="el-GR" dirty="0" smtClean="0"/>
                        <a:t> επιτήρηση.</a:t>
                      </a:r>
                    </a:p>
                    <a:p>
                      <a:r>
                        <a:rPr lang="el-GR" dirty="0" smtClean="0"/>
                        <a:t>Ανάπτυξη</a:t>
                      </a:r>
                      <a:r>
                        <a:rPr lang="el-GR" baseline="0" dirty="0" smtClean="0"/>
                        <a:t> π</a:t>
                      </a:r>
                      <a:r>
                        <a:rPr lang="el-GR" dirty="0" smtClean="0"/>
                        <a:t>ροσωπικής σχέσης με το μαθητή.</a:t>
                      </a:r>
                    </a:p>
                    <a:p>
                      <a:r>
                        <a:rPr lang="el-GR" dirty="0" smtClean="0"/>
                        <a:t>Γνωστική επεξεργασία της ανεπιθύμητης συμπεριφοράς.</a:t>
                      </a:r>
                    </a:p>
                    <a:p>
                      <a:r>
                        <a:rPr lang="el-GR" dirty="0" smtClean="0"/>
                        <a:t>Επιμόρφωση των</a:t>
                      </a:r>
                      <a:r>
                        <a:rPr lang="el-GR" baseline="0" dirty="0" smtClean="0"/>
                        <a:t> εκπαιδευτικών σε συνεργασία με ΣΕΕ</a:t>
                      </a:r>
                      <a:endParaRPr lang="el-GR" dirty="0"/>
                    </a:p>
                  </a:txBody>
                  <a:tcPr marL="100807" marR="100807"/>
                </a:tc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611156" y="6286520"/>
            <a:ext cx="89297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 algn="ctr">
              <a:buFont typeface="+mj-lt"/>
              <a:buAutoNum type="arabicPeriod" startAt="7"/>
            </a:pPr>
            <a:r>
              <a:rPr lang="el-GR" sz="2400" dirty="0" smtClean="0"/>
              <a:t>Πρόβλεψη για προσαρμογές, τροποποιήσεις, </a:t>
            </a:r>
            <a:r>
              <a:rPr lang="en-US" sz="2400" dirty="0" smtClean="0"/>
              <a:t>Project</a:t>
            </a:r>
            <a:r>
              <a:rPr lang="el-GR" sz="2400" dirty="0" smtClean="0"/>
              <a:t>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u="sng" dirty="0" smtClean="0">
                <a:solidFill>
                  <a:srgbClr val="00B050"/>
                </a:solidFill>
              </a:rPr>
              <a:t>Β’ Φάση: Κύριες ενέργειες – ΒΠΠ </a:t>
            </a:r>
            <a:r>
              <a:rPr lang="el-GR" sz="3200" u="sng" dirty="0" smtClean="0"/>
              <a:t>(4)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lvl="0" indent="-514350">
              <a:buFont typeface="+mj-lt"/>
              <a:buAutoNum type="arabicPeriod" startAt="8"/>
            </a:pPr>
            <a:r>
              <a:rPr lang="el-GR" sz="2800" dirty="0"/>
              <a:t>Προσδιορισμός του πλαισίου (πού) και των διαδικασιών (πώς) </a:t>
            </a:r>
            <a:r>
              <a:rPr lang="el-GR" sz="2800" dirty="0" smtClean="0"/>
              <a:t>υποστήριξης</a:t>
            </a:r>
          </a:p>
          <a:p>
            <a:pPr marL="914400" lvl="1" indent="-457200"/>
            <a:r>
              <a:rPr lang="el-GR" sz="2400" b="1" u="sng" baseline="0" dirty="0" smtClean="0"/>
              <a:t>Πού;</a:t>
            </a:r>
            <a:r>
              <a:rPr lang="el-GR" sz="2400" baseline="0" dirty="0" smtClean="0"/>
              <a:t>  Μέσα στην τάξη (διάταξη </a:t>
            </a:r>
            <a:r>
              <a:rPr lang="el-GR" sz="2400" dirty="0" smtClean="0"/>
              <a:t>θ</a:t>
            </a:r>
            <a:r>
              <a:rPr lang="el-GR" sz="2400" baseline="0" dirty="0" smtClean="0"/>
              <a:t>ρανίων, μέθοδος διδασκαλίας, παιδαγωγικό κλίμα). Έξω από την τάξη (Ενισχυτική διδασκαλία  -  Πρόσθετη Διδακτική Στήριξη)</a:t>
            </a:r>
          </a:p>
          <a:p>
            <a:pPr marL="914400" lvl="1" indent="-457200"/>
            <a:r>
              <a:rPr lang="el-GR" sz="2400" b="1" u="sng" dirty="0" smtClean="0"/>
              <a:t>Πώς; </a:t>
            </a:r>
            <a:r>
              <a:rPr lang="el-GR" sz="2400" dirty="0" smtClean="0"/>
              <a:t>Με σύγχρονες εκπαιδευτικές παρεμβάσεις. Με προσαρμογές ή τροποποιήσεις. Με διδασκαλία στρατηγικών μάθησης. </a:t>
            </a:r>
            <a:r>
              <a:rPr lang="el-GR" sz="2400" dirty="0" smtClean="0"/>
              <a:t>Με βασικές αρχές Διαφοροποιημένης Διδασκαλίας. Με </a:t>
            </a:r>
            <a:r>
              <a:rPr lang="el-GR" sz="2400" dirty="0" smtClean="0"/>
              <a:t>ανάπτυξη Σχεδίων Εργασίας (</a:t>
            </a:r>
            <a:r>
              <a:rPr lang="en-US" sz="2400" dirty="0" smtClean="0"/>
              <a:t>Project) </a:t>
            </a:r>
            <a:r>
              <a:rPr lang="el-GR" sz="2400" dirty="0" smtClean="0"/>
              <a:t>π.χ. για σεβασμό του άλλου, αυτοεκτίμηση (ΚΕΣΥ – ΔΡΑΣΗ).</a:t>
            </a:r>
          </a:p>
          <a:p>
            <a:pPr marL="914400" lvl="1" indent="-457200">
              <a:buNone/>
            </a:pPr>
            <a:endParaRPr lang="el-GR" sz="2400" dirty="0"/>
          </a:p>
          <a:p>
            <a:pPr marL="514350" lvl="0" indent="-514350">
              <a:buFont typeface="+mj-lt"/>
              <a:buAutoNum type="arabicPeriod" startAt="9"/>
            </a:pPr>
            <a:r>
              <a:rPr lang="el-GR" sz="2800" dirty="0"/>
              <a:t>Συνεπής εφαρμογή των προτεινόμενων παρεμβάσεων από όλους για ικανό χρονικό διάστημα </a:t>
            </a:r>
            <a:r>
              <a:rPr lang="el-GR" sz="2800" dirty="0" smtClean="0"/>
              <a:t>(τουλάχιστον </a:t>
            </a:r>
            <a:r>
              <a:rPr lang="el-GR" sz="2800" dirty="0"/>
              <a:t>8 εβδομάδων).</a:t>
            </a:r>
          </a:p>
          <a:p>
            <a:pPr marL="514350" lvl="0" indent="-514350">
              <a:buFont typeface="+mj-lt"/>
              <a:buAutoNum type="arabicPeriod" startAt="9"/>
            </a:pPr>
            <a:endParaRPr lang="el-GR" sz="2800" dirty="0" smtClean="0"/>
          </a:p>
          <a:p>
            <a:pPr marL="514350" lvl="0" indent="-514350">
              <a:buFont typeface="+mj-lt"/>
              <a:buAutoNum type="arabicPeriod" startAt="9"/>
            </a:pPr>
            <a:r>
              <a:rPr lang="el-GR" sz="2800" dirty="0" smtClean="0"/>
              <a:t>Περιοδική </a:t>
            </a:r>
            <a:r>
              <a:rPr lang="el-GR" sz="2800" dirty="0"/>
              <a:t>καταγραφή της προόδου του μαθητή από </a:t>
            </a:r>
            <a:r>
              <a:rPr lang="el-GR" sz="2800" dirty="0" smtClean="0"/>
              <a:t>ΕΔΕΑΥ </a:t>
            </a:r>
            <a:r>
              <a:rPr lang="el-GR" sz="2800" dirty="0"/>
              <a:t>ή </a:t>
            </a:r>
            <a:r>
              <a:rPr lang="el-GR" sz="2800" dirty="0" smtClean="0"/>
              <a:t>ΟΕΥ.</a:t>
            </a:r>
            <a:endParaRPr lang="el-GR" sz="2800" dirty="0"/>
          </a:p>
          <a:p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72498" y="0"/>
            <a:ext cx="9072563" cy="1143000"/>
          </a:xfrm>
        </p:spPr>
        <p:txBody>
          <a:bodyPr>
            <a:normAutofit/>
          </a:bodyPr>
          <a:lstStyle/>
          <a:p>
            <a:r>
              <a:rPr lang="el-GR" sz="3200" u="sng" dirty="0" smtClean="0">
                <a:solidFill>
                  <a:schemeClr val="accent6"/>
                </a:solidFill>
              </a:rPr>
              <a:t>Γ’ Φάση: Ενέργειες αποτίμησης</a:t>
            </a:r>
            <a:r>
              <a:rPr lang="el-GR" sz="3200" dirty="0" smtClean="0">
                <a:solidFill>
                  <a:schemeClr val="accent6"/>
                </a:solidFill>
              </a:rPr>
              <a:t/>
            </a:r>
            <a:br>
              <a:rPr lang="el-GR" sz="3200" dirty="0" smtClean="0">
                <a:solidFill>
                  <a:schemeClr val="accent6"/>
                </a:solidFill>
              </a:rPr>
            </a:br>
            <a:endParaRPr lang="el-GR" sz="3200" dirty="0">
              <a:solidFill>
                <a:schemeClr val="accent6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8280" y="785794"/>
            <a:ext cx="9072563" cy="4740277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 startAt="11"/>
            </a:pPr>
            <a:r>
              <a:rPr lang="el-GR" sz="2400" dirty="0" smtClean="0"/>
              <a:t>Αποτίμηση </a:t>
            </a:r>
            <a:r>
              <a:rPr lang="el-GR" sz="2400" dirty="0"/>
              <a:t>των παρεμβάσεων από το ΣΔ. </a:t>
            </a:r>
          </a:p>
          <a:p>
            <a:pPr lvl="1"/>
            <a:r>
              <a:rPr lang="el-GR" sz="2400" dirty="0"/>
              <a:t>Τι πήγε καλά και τι όχι;</a:t>
            </a:r>
          </a:p>
          <a:p>
            <a:pPr lvl="1"/>
            <a:r>
              <a:rPr lang="el-GR" sz="2400" dirty="0"/>
              <a:t>Τι θα άλλαζε ο ΣΔ αν σχεδίαζε εξ αρχής την παρέμβαση;</a:t>
            </a:r>
          </a:p>
          <a:p>
            <a:pPr lvl="1"/>
            <a:r>
              <a:rPr lang="el-GR" sz="2400" dirty="0"/>
              <a:t>Από τη συνολική προσπάθεια προκύπτουν ή δεν προκύπτουν ενδείξεις για κάποια γνωστή/άγνωστη διαταραχή; </a:t>
            </a:r>
            <a:r>
              <a:rPr lang="el-GR" sz="2400" dirty="0" smtClean="0"/>
              <a:t>Σε ποια διάσταση (μαθησιακή – κοινωνική – συναισθηματική); (υπόθεση)</a:t>
            </a:r>
            <a:endParaRPr lang="el-GR" sz="2400" dirty="0"/>
          </a:p>
          <a:p>
            <a:pPr lvl="1"/>
            <a:r>
              <a:rPr lang="el-GR" sz="2400" dirty="0"/>
              <a:t>Πώς προτείνεται να υποστηριχθεί ο </a:t>
            </a:r>
            <a:r>
              <a:rPr lang="el-GR" sz="2400" dirty="0" smtClean="0"/>
              <a:t>μαθητής στο εξής;</a:t>
            </a:r>
            <a:endParaRPr lang="el-GR" sz="2400" dirty="0"/>
          </a:p>
          <a:p>
            <a:pPr lvl="1"/>
            <a:r>
              <a:rPr lang="el-GR" sz="2400" dirty="0"/>
              <a:t>Υπάρχουν άλλες παρατηρήσεις που θα μπορούσαν να βοηθήσουν στη διαμόρφωση μιας πληρέστερης εικόνας για τα μαθητή;</a:t>
            </a:r>
          </a:p>
          <a:p>
            <a:pPr marL="457200" lvl="0" indent="-457200">
              <a:buFont typeface="+mj-lt"/>
              <a:buAutoNum type="arabicPeriod" startAt="12"/>
            </a:pPr>
            <a:r>
              <a:rPr lang="el-GR" sz="2400" dirty="0" smtClean="0"/>
              <a:t>Σύνταξη </a:t>
            </a:r>
            <a:r>
              <a:rPr lang="el-GR" sz="2400" dirty="0"/>
              <a:t>και ηλεκτρονική αποστολή </a:t>
            </a:r>
            <a:r>
              <a:rPr lang="el-GR" sz="2400" dirty="0" smtClean="0"/>
              <a:t>πρακτικού/-</a:t>
            </a:r>
            <a:r>
              <a:rPr lang="el-GR" sz="2400" dirty="0" err="1" smtClean="0"/>
              <a:t>ών</a:t>
            </a:r>
            <a:r>
              <a:rPr lang="el-GR" sz="2400" dirty="0" smtClean="0"/>
              <a:t> </a:t>
            </a:r>
            <a:r>
              <a:rPr lang="el-GR" sz="2400" dirty="0"/>
              <a:t>στο </a:t>
            </a:r>
            <a:r>
              <a:rPr lang="el-GR" sz="2400" dirty="0" smtClean="0"/>
              <a:t>ΚΕΣΥ </a:t>
            </a:r>
          </a:p>
          <a:p>
            <a:pPr lvl="1"/>
            <a:r>
              <a:rPr lang="el-GR" sz="2400" dirty="0" smtClean="0"/>
              <a:t>Α’ Φάση: προκαταρκτική (</a:t>
            </a:r>
            <a:r>
              <a:rPr lang="el-GR" sz="2400" dirty="0" smtClean="0"/>
              <a:t>ΣΔ) </a:t>
            </a:r>
            <a:endParaRPr lang="el-GR" sz="2400" dirty="0" smtClean="0"/>
          </a:p>
          <a:p>
            <a:pPr lvl="1"/>
            <a:r>
              <a:rPr lang="el-GR" sz="2400" dirty="0" smtClean="0"/>
              <a:t>Β’ Φάση: κύρια (ΟΕΥ – </a:t>
            </a:r>
            <a:r>
              <a:rPr lang="el-GR" sz="2400" dirty="0" smtClean="0"/>
              <a:t> ΕΔΕΑΥ - ΚΕΣΥ</a:t>
            </a:r>
            <a:r>
              <a:rPr lang="el-GR" sz="2400" dirty="0" smtClean="0"/>
              <a:t>) και</a:t>
            </a:r>
          </a:p>
          <a:p>
            <a:pPr lvl="1"/>
            <a:r>
              <a:rPr lang="el-GR" sz="2400" dirty="0" smtClean="0"/>
              <a:t>Γ’ Φάση: αποτίμησης  (</a:t>
            </a:r>
            <a:r>
              <a:rPr lang="el-GR" sz="2400" dirty="0" smtClean="0"/>
              <a:t>ΣΔ) </a:t>
            </a:r>
            <a:r>
              <a:rPr lang="el-GR" sz="2400" dirty="0" smtClean="0"/>
              <a:t>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Π.χ.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Με βελτίωση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…παρουσιάστηκε μια μικρή βελτίωση στη συμπεριφορά και την επίδοση του Κ.Λ. κάτι που δείχνει ότι μπορεί να συνεχιστεί η υποστήριξη με ανάλογο τρόπο και δεν απαιτείται οποιαδήποτε παραπομπή. Πιθανότατα αυτό αποδίδεται …  ή</a:t>
            </a:r>
          </a:p>
          <a:p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/>
              <a:t>Χωρίς βελτίωση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92D050"/>
                </a:solidFill>
              </a:rPr>
              <a:t>…δεν παρουσιάστηκε καμία βελτίωση στη συμπεριφορά και την επίδοση του Κ.Λ. και γι αυτό κρίνεται απαραίτητη η παραπομπή του στο ΚΕΣΥ. </a:t>
            </a:r>
          </a:p>
          <a:p>
            <a:r>
              <a:rPr lang="el-GR" b="1" dirty="0" smtClean="0">
                <a:solidFill>
                  <a:srgbClr val="92D050"/>
                </a:solidFill>
              </a:rPr>
              <a:t>Έγγραφη αίτηση του γονέα προς το ΚΕΣΥ.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6. Ενδεικτικά πρακτικά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280" y="0"/>
            <a:ext cx="9072563" cy="11430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Πρακτικό 1: Προκαταρκτικές ενέργειες (Α’ Φάση)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68280" y="1285860"/>
            <a:ext cx="9275405" cy="4525963"/>
          </a:xfrm>
        </p:spPr>
        <p:txBody>
          <a:bodyPr>
            <a:noAutofit/>
          </a:bodyPr>
          <a:lstStyle/>
          <a:p>
            <a:r>
              <a:rPr lang="el-GR" sz="2200" dirty="0" smtClean="0"/>
              <a:t>Σήμερα… συνήλθε ο ΣΔ σε συνεδρίαση μετά από εισήγηση του κ. …….. (ΠΕ02), με σκοπό την υποστήριξη του μαθητή Κ.Λ.</a:t>
            </a:r>
          </a:p>
          <a:p>
            <a:r>
              <a:rPr lang="el-GR" sz="2200" dirty="0" smtClean="0"/>
              <a:t>Στη συνεδρίαση αυτή ανταλλάχθηκαν </a:t>
            </a:r>
            <a:r>
              <a:rPr lang="el-GR" sz="2200" dirty="0"/>
              <a:t>απόψεις  και πληροφορίες μεταξύ των μελών, σχετικά με την πορεία και την εξέλιξη του </a:t>
            </a:r>
            <a:r>
              <a:rPr lang="el-GR" sz="2200" dirty="0" smtClean="0"/>
              <a:t>μαθητή. Επιπλέον επισημάνθηκαν τα δυνατά και αδύνατα στοιχεία του μαθητή τα οποία περιγράφονται στην  </a:t>
            </a:r>
            <a:r>
              <a:rPr lang="el-GR" sz="2200" dirty="0" smtClean="0">
                <a:hlinkClick r:id="rId2"/>
              </a:rPr>
              <a:t>Παιδαγωγική Εκτίμηση </a:t>
            </a:r>
            <a:r>
              <a:rPr lang="el-GR" sz="2200" dirty="0" smtClean="0"/>
              <a:t>την οποία συνυποβάλλουμε μαζί με αυτό το πρακτικό.</a:t>
            </a:r>
          </a:p>
          <a:p>
            <a:r>
              <a:rPr lang="el-GR" sz="2200" dirty="0" smtClean="0"/>
              <a:t>Μετά από διαλογική συζήτηση συμφωνήθηκε (ομόφωνα – κατά πλειοψηφία) ότι ο συγκεκριμένος μαθητής αντιμετωπίζει σημαντικές </a:t>
            </a:r>
            <a:r>
              <a:rPr lang="el-GR" sz="2200" dirty="0"/>
              <a:t>δυσκολίες που επιμένουν στο χρόνο και επηρεάζουν αρνητικά την ψυχοκοινωνική ανάπτυξη και </a:t>
            </a:r>
            <a:r>
              <a:rPr lang="el-GR" sz="2200" dirty="0" smtClean="0"/>
              <a:t>πρόοδό του.</a:t>
            </a:r>
          </a:p>
          <a:p>
            <a:r>
              <a:rPr lang="el-GR" sz="2200" dirty="0" smtClean="0"/>
              <a:t>Για το σκοπό αυτό εξουσιοδοτήθηκε η Δ/</a:t>
            </a:r>
            <a:r>
              <a:rPr lang="el-GR" sz="2200" dirty="0" err="1" smtClean="0"/>
              <a:t>ντρια</a:t>
            </a:r>
            <a:r>
              <a:rPr lang="el-GR" sz="2200" dirty="0" smtClean="0"/>
              <a:t> του Σχολείου να προσκαλέσει το Γονέα </a:t>
            </a:r>
            <a:r>
              <a:rPr lang="el-GR" sz="2200" dirty="0" smtClean="0"/>
              <a:t>για ανταλλαγή απόψεων και ενημέρωση σχετικά με τις ενέργειες του ΣΔ που αποσκοπούν στην υποστήριξη του μαθητή, ζητώντας </a:t>
            </a:r>
            <a:r>
              <a:rPr lang="el-GR" sz="2200" dirty="0" smtClean="0"/>
              <a:t>παράλληλα έναν προληπτικό </a:t>
            </a:r>
            <a:r>
              <a:rPr lang="el-GR" sz="2200" dirty="0" err="1" smtClean="0"/>
              <a:t>ακουολογικό</a:t>
            </a:r>
            <a:r>
              <a:rPr lang="el-GR" sz="2200" dirty="0" smtClean="0"/>
              <a:t> και οφθαλμολογικό έλεγχο. 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Πρακτικό 2: Κύριες ενέργειες – αποτίμηση (Β’ και Γ’ Φάσεις</a:t>
            </a:r>
            <a:endParaRPr lang="el-GR" sz="28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800" dirty="0" smtClean="0"/>
              <a:t>Μετά </a:t>
            </a:r>
            <a:r>
              <a:rPr lang="el-GR" sz="2800" dirty="0" smtClean="0"/>
              <a:t>την ενημέρωση </a:t>
            </a:r>
            <a:r>
              <a:rPr lang="el-GR" sz="2800" dirty="0" smtClean="0"/>
              <a:t>του γονέα/κηδεμόνα αποφασίστηκε η συστηματική συλλογή αναγκαίων πληροφοριών μέσα και έξω από την τάξη από την </a:t>
            </a:r>
            <a:r>
              <a:rPr lang="el-GR" sz="2800" dirty="0" smtClean="0">
                <a:solidFill>
                  <a:srgbClr val="FF0000"/>
                </a:solidFill>
              </a:rPr>
              <a:t>ΕΔΕΑΥ ή ΟΕΥ</a:t>
            </a:r>
            <a:r>
              <a:rPr lang="el-GR" sz="2800" dirty="0" smtClean="0"/>
              <a:t> </a:t>
            </a:r>
            <a:r>
              <a:rPr lang="el-GR" sz="2800" dirty="0" smtClean="0"/>
              <a:t>και τη στήριξη του ΚΕΣΥ στο </a:t>
            </a:r>
            <a:r>
              <a:rPr lang="el-GR" sz="2800" dirty="0" smtClean="0"/>
              <a:t>μαθησιακό ή και στο </a:t>
            </a:r>
            <a:r>
              <a:rPr lang="el-GR" sz="2800" dirty="0" err="1" smtClean="0"/>
              <a:t>συμπεριφορικό</a:t>
            </a:r>
            <a:r>
              <a:rPr lang="el-GR" sz="2800" dirty="0" smtClean="0"/>
              <a:t> πεδίο.</a:t>
            </a:r>
          </a:p>
          <a:p>
            <a:endParaRPr lang="el-GR" sz="2800" dirty="0" smtClean="0"/>
          </a:p>
          <a:p>
            <a:r>
              <a:rPr lang="el-GR" sz="2800" dirty="0" smtClean="0"/>
              <a:t>Με βάση τις πληροφορίες που συγκεντρώθηκαν καταρτίστηκε το ακόλουθο Βραχύχρονο Πρόγραμμα Παρέμβασης.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Άξονες παρουσίασης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5403" y="1600202"/>
            <a:ext cx="9755221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Το Πρωτόκολλο Προτεινόμενων Ενεργειών (σύντομη εκδοχή)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Η θεωρητική του βάση</a:t>
            </a:r>
          </a:p>
          <a:p>
            <a:pPr marL="514350" indent="-514350">
              <a:buFont typeface="+mj-lt"/>
              <a:buAutoNum type="arabicPeriod"/>
            </a:pP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Το σκεπτικό της προσέγγισης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Το Πρωτόκολλο Προτεινόμενων Ενεργειών (αναλυτικά)</a:t>
            </a:r>
          </a:p>
          <a:p>
            <a:pPr marL="514350" indent="-514350">
              <a:buFont typeface="+mj-lt"/>
              <a:buAutoNum type="arabicPeriod"/>
            </a:pPr>
            <a:endParaRPr lang="el-GR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Ενδεικτικά Πρακτικά ΣΔ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800" dirty="0" smtClean="0"/>
              <a:t>Γνωριμία με ανιχνευτικά εργαλεία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l-GR" sz="3200" dirty="0"/>
          </a:p>
        </p:txBody>
      </p:sp>
      <p:graphicFrame>
        <p:nvGraphicFramePr>
          <p:cNvPr id="4" name="3 - Πίνακας"/>
          <p:cNvGraphicFramePr>
            <a:graphicFrameLocks noGrp="1"/>
          </p:cNvGraphicFramePr>
          <p:nvPr/>
        </p:nvGraphicFramePr>
        <p:xfrm>
          <a:off x="754032" y="1714488"/>
          <a:ext cx="8820608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77684"/>
                <a:gridCol w="6142924"/>
              </a:tblGrid>
              <a:tr h="341508">
                <a:tc>
                  <a:txBody>
                    <a:bodyPr/>
                    <a:lstStyle/>
                    <a:p>
                      <a:r>
                        <a:rPr lang="el-GR" dirty="0" smtClean="0"/>
                        <a:t>ΠΜΑ</a:t>
                      </a:r>
                      <a:endParaRPr lang="el-GR" dirty="0"/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ΕΝΔΕΙΚΤΙΚΕΣ ΔΡΑΣΤΗΡΙΟΤΗΤΕΣ</a:t>
                      </a:r>
                      <a:endParaRPr lang="el-GR" dirty="0"/>
                    </a:p>
                  </a:txBody>
                  <a:tcPr marL="100807" marR="100807"/>
                </a:tc>
              </a:tr>
              <a:tr h="853771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Να βελτιώσει την αναγνωστική του κατανόηση.</a:t>
                      </a:r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Διδασκαλία</a:t>
                      </a:r>
                      <a:r>
                        <a:rPr lang="el-GR" baseline="0" dirty="0" smtClean="0"/>
                        <a:t> στρατηγικών ΠΡΙΝ, ΚΑΤΑ, ΜΕΤΑ την Ανάγνωση.</a:t>
                      </a:r>
                    </a:p>
                  </a:txBody>
                  <a:tcPr marL="100807" marR="100807"/>
                </a:tc>
              </a:tr>
              <a:tr h="59764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Να ανακαλεί τα ΒΑΔ της προπαίδειας.</a:t>
                      </a:r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Πίνακας Προπαίδειας των 36 δεδομένων και σταδιακή εκμάθηση με συχνή εξάσκηση.</a:t>
                      </a:r>
                      <a:endParaRPr lang="el-GR" dirty="0"/>
                    </a:p>
                  </a:txBody>
                  <a:tcPr marL="100807" marR="100807"/>
                </a:tc>
              </a:tr>
              <a:tr h="597640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Να σέβεται τους άλλους.</a:t>
                      </a:r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Υλοποίηση Σχεδίου Εργασίας (</a:t>
                      </a:r>
                      <a:r>
                        <a:rPr lang="en-US" dirty="0" smtClean="0"/>
                        <a:t>Project).</a:t>
                      </a:r>
                    </a:p>
                    <a:p>
                      <a:r>
                        <a:rPr lang="el-GR" dirty="0" smtClean="0"/>
                        <a:t>Εκδήλωση</a:t>
                      </a:r>
                      <a:r>
                        <a:rPr lang="el-GR" baseline="0" dirty="0" smtClean="0"/>
                        <a:t> στο Σχολείο (ΔΡΑΣΗ, ΚΕΣΥ).</a:t>
                      </a:r>
                      <a:r>
                        <a:rPr lang="el-GR" dirty="0" smtClean="0"/>
                        <a:t> </a:t>
                      </a:r>
                      <a:endParaRPr lang="el-GR" dirty="0"/>
                    </a:p>
                  </a:txBody>
                  <a:tcPr marL="100807" marR="100807"/>
                </a:tc>
              </a:tr>
              <a:tr h="1109903">
                <a:tc>
                  <a:txBody>
                    <a:bodyPr/>
                    <a:lstStyle/>
                    <a:p>
                      <a:pPr marL="0" marR="0" lvl="2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l-GR" dirty="0" smtClean="0"/>
                        <a:t>Να περιοριστούν τα προβλήματα συμπεριφοράς στην</a:t>
                      </a:r>
                      <a:r>
                        <a:rPr lang="el-GR" baseline="0" dirty="0" smtClean="0"/>
                        <a:t> αυλή.</a:t>
                      </a:r>
                      <a:endParaRPr lang="el-GR" dirty="0" smtClean="0"/>
                    </a:p>
                  </a:txBody>
                  <a:tcPr marL="100807" marR="100807"/>
                </a:tc>
                <a:tc>
                  <a:txBody>
                    <a:bodyPr/>
                    <a:lstStyle/>
                    <a:p>
                      <a:r>
                        <a:rPr lang="el-GR" dirty="0" smtClean="0"/>
                        <a:t>Εντατική</a:t>
                      </a:r>
                      <a:r>
                        <a:rPr lang="el-GR" baseline="0" dirty="0" smtClean="0"/>
                        <a:t> και </a:t>
                      </a:r>
                      <a:r>
                        <a:rPr lang="el-GR" baseline="0" dirty="0" err="1" smtClean="0"/>
                        <a:t>στοχευμένη</a:t>
                      </a:r>
                      <a:r>
                        <a:rPr lang="el-GR" dirty="0" smtClean="0"/>
                        <a:t> επιτήρηση.</a:t>
                      </a:r>
                    </a:p>
                    <a:p>
                      <a:r>
                        <a:rPr lang="el-GR" dirty="0" smtClean="0"/>
                        <a:t>Ανάπτυξη</a:t>
                      </a:r>
                      <a:r>
                        <a:rPr lang="el-GR" baseline="0" dirty="0" smtClean="0"/>
                        <a:t> π</a:t>
                      </a:r>
                      <a:r>
                        <a:rPr lang="el-GR" dirty="0" smtClean="0"/>
                        <a:t>ροσωπικής σχέσης με το μαθητή.</a:t>
                      </a:r>
                    </a:p>
                    <a:p>
                      <a:r>
                        <a:rPr lang="el-GR" dirty="0" smtClean="0"/>
                        <a:t>Γνωστική επεξεργασία της ανεπιθύμητης συμπεριφοράς.</a:t>
                      </a:r>
                    </a:p>
                    <a:p>
                      <a:r>
                        <a:rPr lang="el-GR" dirty="0" smtClean="0"/>
                        <a:t>Επιμόρφωση των</a:t>
                      </a:r>
                      <a:r>
                        <a:rPr lang="el-GR" baseline="0" dirty="0" smtClean="0"/>
                        <a:t> εκπαιδευτικών σε συνεργασία με ΣΕΕ</a:t>
                      </a:r>
                      <a:endParaRPr lang="el-GR" dirty="0"/>
                    </a:p>
                  </a:txBody>
                  <a:tcPr marL="100807" marR="100807"/>
                </a:tc>
              </a:tr>
            </a:tbl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754032" y="5857892"/>
            <a:ext cx="892975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dirty="0" smtClean="0"/>
              <a:t>Επιπλέον προβλέφτηκαν οι εξής προσαρμογές – τροποποιήσεις…, ενώ υλοποιήθηκε και ένα </a:t>
            </a:r>
            <a:r>
              <a:rPr lang="en-US" sz="2400" dirty="0" smtClean="0"/>
              <a:t>Project </a:t>
            </a:r>
            <a:r>
              <a:rPr lang="el-GR" sz="2400" dirty="0" smtClean="0"/>
              <a:t>με σκοπό…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2800" dirty="0" smtClean="0"/>
              <a:t>Οι δραστηριότητες αυτές υλοποιήθηκαν εντός κι εκτός τάξης από τους … (Επίσης ο μαθητής δέχθηκε βοήθεια από Ενισχυτική Διδασκαλία ή ΠΔΣ).</a:t>
            </a:r>
          </a:p>
          <a:p>
            <a:endParaRPr lang="el-GR" sz="2800" dirty="0" smtClean="0"/>
          </a:p>
          <a:p>
            <a:r>
              <a:rPr lang="el-GR" sz="2800" dirty="0" smtClean="0"/>
              <a:t>Ο σχεδιασμός αυτός εφαρμόστηκε με/χωρίς συνέπεια από ορισμένους/όλους τους εκπαιδευτικούς του σχολείου για τουλάχιστον 8 εβδομάδες και σταδιακά καταγράφονταν η εξέλιξη του μαθητή.</a:t>
            </a:r>
          </a:p>
          <a:p>
            <a:pPr>
              <a:buNone/>
            </a:pPr>
            <a:endParaRPr lang="el-GR" sz="2800" dirty="0" smtClean="0"/>
          </a:p>
          <a:p>
            <a:r>
              <a:rPr lang="el-GR" sz="2800" dirty="0" smtClean="0"/>
              <a:t>Στο τέλος αυτής της περιόδου αποτιμήθηκε ξανά η εξέλιξη του μαθητή σε σχέση με την αρχική του κατάσταση από το ΣΔ, στη βάση συγκεκριμένων ερωτημάτων. Μετά την εφαρμογή του προγράμματος παρέμβασης φαίνεται ότι…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Με βελτίωση</a:t>
            </a:r>
            <a:endParaRPr lang="el-GR" dirty="0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FF0000"/>
                </a:solidFill>
              </a:rPr>
              <a:t>…παρουσιάστηκε </a:t>
            </a:r>
            <a:r>
              <a:rPr lang="el-GR" dirty="0" smtClean="0">
                <a:solidFill>
                  <a:srgbClr val="FF0000"/>
                </a:solidFill>
              </a:rPr>
              <a:t>μια </a:t>
            </a:r>
            <a:r>
              <a:rPr lang="el-GR" dirty="0" smtClean="0">
                <a:solidFill>
                  <a:srgbClr val="FF0000"/>
                </a:solidFill>
              </a:rPr>
              <a:t>βελτίωση στη συμπεριφορά και την επίδοση του Κ.Λ. κάτι που δείχνει ότι μπορεί να συνεχιστεί η υποστήριξη με ανάλογο τρόπο και δεν απαιτείται οποιαδήποτε παραπομπή. Πιθανότατα αυτό αποδίδεται …  ή</a:t>
            </a:r>
          </a:p>
          <a:p>
            <a:endParaRPr lang="el-GR" dirty="0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l-GR" dirty="0" smtClean="0"/>
              <a:t>Χωρίς βελτίωση</a:t>
            </a:r>
            <a:endParaRPr lang="el-GR" dirty="0"/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l-GR" dirty="0" smtClean="0">
                <a:solidFill>
                  <a:srgbClr val="92D050"/>
                </a:solidFill>
              </a:rPr>
              <a:t>…δεν παρουσιάστηκε καμία βελτίωση στη συμπεριφορά και την επίδοση του Κ.Λ. και γι αυτό κρίνεται απαραίτητη η παραπομπή του στο ΚΕΣΥ. Η/Οι κυριότερη/ες δυσκολία/ες του μαθητή σχετίζεται με … και γι αυτό θα ήταν καλό να υποστηριχθεί μελλοντικά από …</a:t>
            </a:r>
          </a:p>
          <a:p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51253" y="0"/>
            <a:ext cx="9072563" cy="1143000"/>
          </a:xfrm>
        </p:spPr>
        <p:txBody>
          <a:bodyPr>
            <a:noAutofit/>
          </a:bodyPr>
          <a:lstStyle/>
          <a:p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14987" y="1142986"/>
            <a:ext cx="9419119" cy="4525963"/>
          </a:xfrm>
        </p:spPr>
        <p:txBody>
          <a:bodyPr>
            <a:noAutofit/>
          </a:bodyPr>
          <a:lstStyle/>
          <a:p>
            <a:endParaRPr lang="el-GR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>Το πρακτικό αυτό υπογράφεται και αποστέλλεται στο ΚΕΣΥ Δράμας για περαιτέρω ενέργειες.</a:t>
            </a:r>
          </a:p>
          <a:p>
            <a:endParaRPr lang="el-GR" sz="2400" dirty="0" smtClean="0"/>
          </a:p>
          <a:p>
            <a:r>
              <a:rPr lang="el-GR" sz="2400" dirty="0" smtClean="0"/>
              <a:t>Μαζί με το/τα πρακτικό/ά αποστέλλεται η Περιγραφική Παιδαγωγική Εκτίμηση και όλες οι άλλες πληροφορίες που έχουν συλλεχθεί για το μαθητή (π.χ. αντιπροσωπευτικά κείμενα μαθητών ή ανιχνευτικά εργαλεία).</a:t>
            </a:r>
          </a:p>
          <a:p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68280" y="0"/>
            <a:ext cx="9072563" cy="1143000"/>
          </a:xfrm>
        </p:spPr>
        <p:txBody>
          <a:bodyPr>
            <a:normAutofit/>
          </a:bodyPr>
          <a:lstStyle/>
          <a:p>
            <a:r>
              <a:rPr lang="el-GR" sz="3200" dirty="0" smtClean="0"/>
              <a:t>Τι αποστέλλουν τα Σχολεία στο ΚΕΣΥ;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39718" y="1285860"/>
            <a:ext cx="9072563" cy="4525963"/>
          </a:xfrm>
        </p:spPr>
        <p:txBody>
          <a:bodyPr>
            <a:noAutofit/>
          </a:bodyPr>
          <a:lstStyle/>
          <a:p>
            <a:r>
              <a:rPr lang="el-GR" sz="2400" dirty="0" smtClean="0"/>
              <a:t>Τα Σχολεία που έχουν ΕΔΕΑΥ αποστέλλουν το… </a:t>
            </a:r>
          </a:p>
          <a:p>
            <a:pPr lvl="1"/>
            <a:r>
              <a:rPr lang="el-GR" sz="2400" dirty="0" smtClean="0"/>
              <a:t>Ατομικό Τριμηνιαίο Πρόγραμμα  και </a:t>
            </a:r>
          </a:p>
          <a:p>
            <a:pPr lvl="1"/>
            <a:r>
              <a:rPr lang="el-GR" sz="2400" dirty="0" smtClean="0"/>
              <a:t>Πρακτικό 2 για την αποτίμηση της παρέμβασης . </a:t>
            </a:r>
          </a:p>
          <a:p>
            <a:pPr lvl="1"/>
            <a:endParaRPr lang="el-GR" sz="2400" dirty="0" smtClean="0"/>
          </a:p>
          <a:p>
            <a:r>
              <a:rPr lang="el-GR" sz="2400" dirty="0" smtClean="0"/>
              <a:t>Τα Σχολεία με ΟΕΥ αποστέλλουν…</a:t>
            </a:r>
          </a:p>
          <a:p>
            <a:pPr lvl="1"/>
            <a:r>
              <a:rPr lang="el-GR" sz="2400" dirty="0" smtClean="0"/>
              <a:t>Την Περιγραφική Παιδαγωγική Εκτίμηση</a:t>
            </a:r>
          </a:p>
          <a:p>
            <a:pPr lvl="1"/>
            <a:r>
              <a:rPr lang="el-GR" sz="2400" dirty="0" smtClean="0"/>
              <a:t>Το Πρακτικό 1</a:t>
            </a:r>
          </a:p>
          <a:p>
            <a:pPr lvl="1"/>
            <a:r>
              <a:rPr lang="el-GR" sz="2400" dirty="0" smtClean="0"/>
              <a:t>Το Πρακτικό 2</a:t>
            </a:r>
          </a:p>
          <a:p>
            <a:pPr lvl="1">
              <a:buNone/>
            </a:pPr>
            <a:endParaRPr lang="el-GR" sz="2400" dirty="0" smtClean="0"/>
          </a:p>
          <a:p>
            <a:r>
              <a:rPr lang="el-GR" sz="2400" dirty="0" smtClean="0"/>
              <a:t>Όλα τα σχολεία αποστέλλουν συνοδευτικά και άλλα στοιχεία που έχουν </a:t>
            </a:r>
            <a:r>
              <a:rPr lang="el-GR" sz="2400" dirty="0" smtClean="0"/>
              <a:t>συλλεχθεί </a:t>
            </a:r>
            <a:r>
              <a:rPr lang="el-GR" sz="2400" dirty="0" smtClean="0"/>
              <a:t>(π.χ. αντιπροσωπευτικά κείμενα μαθητών ή ανιχνευτικά εργαλεία) και μπορούν να διευκολύνουν την ατομική </a:t>
            </a:r>
            <a:r>
              <a:rPr lang="el-GR" sz="2400" dirty="0" err="1" smtClean="0"/>
              <a:t>εκπ</a:t>
            </a:r>
            <a:r>
              <a:rPr lang="el-GR" sz="2400" dirty="0" smtClean="0"/>
              <a:t>/</a:t>
            </a:r>
            <a:r>
              <a:rPr lang="el-GR" sz="2400" dirty="0" err="1" smtClean="0"/>
              <a:t>τική</a:t>
            </a:r>
            <a:r>
              <a:rPr lang="el-GR" sz="2400" dirty="0" smtClean="0"/>
              <a:t> αξιολόγηση.</a:t>
            </a:r>
          </a:p>
          <a:p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l-GR" sz="3600" dirty="0" smtClean="0"/>
              <a:t/>
            </a:r>
            <a:br>
              <a:rPr lang="el-GR" sz="3600" dirty="0" smtClean="0"/>
            </a:br>
            <a:r>
              <a:rPr lang="el-GR" sz="3600" dirty="0" smtClean="0"/>
              <a:t>6. Γνωριμία με </a:t>
            </a:r>
            <a:r>
              <a:rPr lang="el-GR" sz="3600" dirty="0" smtClean="0">
                <a:hlinkClick r:id="rId2"/>
              </a:rPr>
              <a:t>ανιχνευτικά εργαλεία</a:t>
            </a:r>
            <a:r>
              <a:rPr lang="el-GR" sz="3600" dirty="0" smtClean="0"/>
              <a:t/>
            </a:r>
            <a:br>
              <a:rPr lang="el-GR" sz="3600" dirty="0" smtClean="0"/>
            </a:br>
            <a:endParaRPr lang="el-GR" sz="36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 l="2966" t="16881" r="5681" b="6097"/>
          <a:stretch>
            <a:fillRect/>
          </a:stretch>
        </p:blipFill>
        <p:spPr bwMode="auto">
          <a:xfrm>
            <a:off x="0" y="1285860"/>
            <a:ext cx="10080625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 l="4148" t="15625" r="5258" b="10156"/>
          <a:stretch>
            <a:fillRect/>
          </a:stretch>
        </p:blipFill>
        <p:spPr bwMode="auto">
          <a:xfrm>
            <a:off x="0" y="1142984"/>
            <a:ext cx="10080625" cy="5429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250" y="1600202"/>
            <a:ext cx="9128125" cy="4525963"/>
          </a:xfrm>
        </p:spPr>
        <p:txBody>
          <a:bodyPr/>
          <a:lstStyle/>
          <a:p>
            <a:endParaRPr lang="el-GR" dirty="0" smtClean="0"/>
          </a:p>
          <a:p>
            <a:endParaRPr lang="el-GR" dirty="0" smtClean="0"/>
          </a:p>
          <a:p>
            <a:endParaRPr lang="el-GR" dirty="0" smtClean="0"/>
          </a:p>
          <a:p>
            <a:r>
              <a:rPr lang="el-GR" dirty="0" smtClean="0"/>
              <a:t>Σας ευχαριστούμε για τη συμμετοχή σας!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504032" y="274638"/>
            <a:ext cx="9072563" cy="654032"/>
          </a:xfrm>
        </p:spPr>
        <p:txBody>
          <a:bodyPr/>
          <a:lstStyle/>
          <a:p>
            <a:r>
              <a:rPr lang="el-GR" sz="3200" dirty="0" smtClean="0"/>
              <a:t>1. Πρωτόκολλο Προτεινόμενων Ενεργειών (σύντομη)</a:t>
            </a:r>
            <a:endParaRPr lang="el-GR" sz="3200" dirty="0"/>
          </a:p>
        </p:txBody>
      </p:sp>
      <p:graphicFrame>
        <p:nvGraphicFramePr>
          <p:cNvPr id="4" name="3 - Θέση περιεχομένου"/>
          <p:cNvGraphicFramePr>
            <a:graphicFrameLocks noGrp="1"/>
          </p:cNvGraphicFramePr>
          <p:nvPr>
            <p:ph idx="1"/>
          </p:nvPr>
        </p:nvGraphicFramePr>
        <p:xfrm>
          <a:off x="504825" y="1000108"/>
          <a:ext cx="9072563" cy="56436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- TextBox"/>
          <p:cNvSpPr txBox="1"/>
          <p:nvPr/>
        </p:nvSpPr>
        <p:spPr>
          <a:xfrm>
            <a:off x="2111354" y="6215082"/>
            <a:ext cx="73581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400" dirty="0" smtClean="0"/>
              <a:t>Τρεις (3) Φάσεις σε 12 Βήματα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2. Θεωρητική βάση (1)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l-GR" b="1" u="sng" dirty="0" smtClean="0"/>
              <a:t>Δεδομένα</a:t>
            </a:r>
          </a:p>
          <a:p>
            <a:r>
              <a:rPr lang="el-GR" dirty="0" smtClean="0"/>
              <a:t>Η αξιολογική διαδικασία στις μέρες μας… </a:t>
            </a:r>
          </a:p>
          <a:p>
            <a:pPr lvl="1"/>
            <a:r>
              <a:rPr lang="el-GR" dirty="0" smtClean="0"/>
              <a:t>καθυστερεί  (χρονοβόρα)</a:t>
            </a:r>
          </a:p>
          <a:p>
            <a:pPr lvl="1"/>
            <a:r>
              <a:rPr lang="el-GR" dirty="0" smtClean="0"/>
              <a:t>κοστίζει πολύ (</a:t>
            </a:r>
            <a:r>
              <a:rPr lang="el-GR" dirty="0" err="1" smtClean="0"/>
              <a:t>εργατώρες</a:t>
            </a:r>
            <a:r>
              <a:rPr lang="el-GR" dirty="0" smtClean="0"/>
              <a:t>)</a:t>
            </a:r>
          </a:p>
          <a:p>
            <a:pPr lvl="1"/>
            <a:r>
              <a:rPr lang="el-GR" dirty="0" smtClean="0"/>
              <a:t>χωρίς τα αναμενόμενα αποτελέσματα</a:t>
            </a:r>
          </a:p>
          <a:p>
            <a:r>
              <a:rPr lang="el-GR" dirty="0" smtClean="0"/>
              <a:t>Πλεονεκτήματα της έγκαιρης παρέμβασης</a:t>
            </a:r>
          </a:p>
          <a:p>
            <a:pPr lvl="1"/>
            <a:r>
              <a:rPr lang="el-GR" dirty="0" smtClean="0"/>
              <a:t>εντοπισμός παιδιών που βρίσκονται σε κίνδυνο (</a:t>
            </a:r>
            <a:r>
              <a:rPr lang="en-US" dirty="0" smtClean="0"/>
              <a:t>at risk)</a:t>
            </a:r>
            <a:endParaRPr lang="el-GR" dirty="0" smtClean="0"/>
          </a:p>
          <a:p>
            <a:pPr lvl="1"/>
            <a:r>
              <a:rPr lang="el-GR" dirty="0" smtClean="0"/>
              <a:t>παρέμβαση</a:t>
            </a:r>
          </a:p>
          <a:p>
            <a:pPr lvl="1"/>
            <a:r>
              <a:rPr lang="el-GR" dirty="0" smtClean="0"/>
              <a:t>διευκόλυνση του έργου όλων</a:t>
            </a:r>
          </a:p>
          <a:p>
            <a:r>
              <a:rPr lang="el-GR" dirty="0" smtClean="0"/>
              <a:t>Σχολεία Φιλικά Διακείμενα στη Δυσλεξία (</a:t>
            </a:r>
            <a:r>
              <a:rPr lang="en-US" dirty="0" smtClean="0"/>
              <a:t>Dyslexia Friendly Schools)</a:t>
            </a:r>
            <a:endParaRPr lang="el-GR" dirty="0" smtClean="0"/>
          </a:p>
          <a:p>
            <a:r>
              <a:rPr lang="el-GR" smtClean="0"/>
              <a:t>Πολλές αρμοδιότητες στα ΚΕΣΥ</a:t>
            </a:r>
            <a:endParaRPr lang="el-GR" dirty="0" smtClean="0"/>
          </a:p>
          <a:p>
            <a:pPr lvl="1"/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2. Θεωρητική βάση (2)</a:t>
            </a:r>
            <a:endParaRPr lang="el-GR" sz="3600" dirty="0"/>
          </a:p>
        </p:txBody>
      </p:sp>
      <p:pic>
        <p:nvPicPr>
          <p:cNvPr id="28674" name="Picture 2" descr="ÎÏÎ¿ÏÎ­Î»ÎµÏÎ¼Î± ÎµÎ¹ÎºÏÎ½Î±Ï Î³Î¹Î± RTI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468676" y="1500174"/>
            <a:ext cx="5715000" cy="5357826"/>
          </a:xfrm>
          <a:prstGeom prst="rect">
            <a:avLst/>
          </a:prstGeom>
          <a:noFill/>
        </p:spPr>
      </p:pic>
      <p:sp>
        <p:nvSpPr>
          <p:cNvPr id="4" name="3 - TextBox"/>
          <p:cNvSpPr txBox="1"/>
          <p:nvPr/>
        </p:nvSpPr>
        <p:spPr>
          <a:xfrm>
            <a:off x="182528" y="2928934"/>
            <a:ext cx="292895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l-GR" sz="2800" dirty="0" smtClean="0"/>
              <a:t>Ανταπόκριση </a:t>
            </a:r>
            <a:endParaRPr lang="en-US" sz="2800" dirty="0" smtClean="0"/>
          </a:p>
          <a:p>
            <a:pPr algn="ctr"/>
            <a:r>
              <a:rPr lang="el-GR" sz="2800" dirty="0" smtClean="0"/>
              <a:t>Στην </a:t>
            </a:r>
            <a:endParaRPr lang="en-US" sz="2800" dirty="0" smtClean="0"/>
          </a:p>
          <a:p>
            <a:pPr algn="ctr"/>
            <a:r>
              <a:rPr lang="el-GR" sz="2800" dirty="0" smtClean="0"/>
              <a:t>Παρέμβαση </a:t>
            </a:r>
            <a:endParaRPr lang="en-US" sz="2800" dirty="0" smtClean="0"/>
          </a:p>
          <a:p>
            <a:pPr algn="ctr"/>
            <a:r>
              <a:rPr lang="el-GR" sz="2800" dirty="0" smtClean="0"/>
              <a:t>(</a:t>
            </a:r>
            <a:r>
              <a:rPr lang="en-US" sz="2800" dirty="0" smtClean="0"/>
              <a:t>RTI)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600" dirty="0" smtClean="0"/>
              <a:t>2. Θεωρητική βάση (</a:t>
            </a:r>
            <a:r>
              <a:rPr lang="en-US" sz="3600" dirty="0" smtClean="0"/>
              <a:t>3</a:t>
            </a:r>
            <a:r>
              <a:rPr lang="el-GR" sz="3600" dirty="0" smtClean="0"/>
              <a:t>)</a:t>
            </a:r>
            <a:endParaRPr lang="el-GR" sz="3600" dirty="0"/>
          </a:p>
        </p:txBody>
      </p:sp>
      <p:pic>
        <p:nvPicPr>
          <p:cNvPr id="1026" name="Picture 2" descr="Î£ÏÎµÏÎ¹ÎºÎ® ÎµÎ¹ÎºÏÎ½Î±"/>
          <p:cNvPicPr>
            <a:picLocks noChangeAspect="1" noChangeArrowheads="1"/>
          </p:cNvPicPr>
          <p:nvPr/>
        </p:nvPicPr>
        <p:blipFill>
          <a:blip r:embed="rId2"/>
          <a:srcRect l="9449" t="22047" r="2362"/>
          <a:stretch>
            <a:fillRect/>
          </a:stretch>
        </p:blipFill>
        <p:spPr bwMode="auto">
          <a:xfrm>
            <a:off x="1325536" y="1500174"/>
            <a:ext cx="8001056" cy="53042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dirty="0" smtClean="0"/>
              <a:t>4. Το σκεπτικό της προσέγγισης</a:t>
            </a:r>
            <a:endParaRPr lang="el-GR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04032" y="1600202"/>
            <a:ext cx="9322626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800" b="1" u="sng" dirty="0" smtClean="0"/>
              <a:t>Καταληκτικά: </a:t>
            </a:r>
            <a:endParaRPr lang="en-US" sz="2800" b="1" u="sng" dirty="0" smtClean="0"/>
          </a:p>
          <a:p>
            <a:r>
              <a:rPr lang="el-GR" sz="2400" dirty="0" smtClean="0"/>
              <a:t>Όσο νωρίτερα, τόσο καλύτερα</a:t>
            </a:r>
          </a:p>
          <a:p>
            <a:endParaRPr lang="el-GR" sz="2400" dirty="0" smtClean="0"/>
          </a:p>
          <a:p>
            <a:r>
              <a:rPr lang="el-GR" sz="2400" dirty="0" smtClean="0"/>
              <a:t>Συνεκπαίδευση όλων των μαθητών</a:t>
            </a:r>
          </a:p>
          <a:p>
            <a:endParaRPr lang="el-GR" sz="2400" dirty="0" smtClean="0"/>
          </a:p>
          <a:p>
            <a:r>
              <a:rPr lang="el-GR" sz="2400" dirty="0" smtClean="0"/>
              <a:t>Αυτονομίας της σχ. μονάδας </a:t>
            </a:r>
            <a:r>
              <a:rPr lang="en-US" sz="2400" dirty="0" smtClean="0"/>
              <a:t> (</a:t>
            </a:r>
            <a:r>
              <a:rPr lang="el-GR" sz="2400" dirty="0" smtClean="0"/>
              <a:t>δικαιώματα – υποχρεώσεις)</a:t>
            </a:r>
            <a:endParaRPr lang="en-US" sz="2400" dirty="0" smtClean="0"/>
          </a:p>
          <a:p>
            <a:endParaRPr lang="el-GR" sz="2400" dirty="0" smtClean="0"/>
          </a:p>
          <a:p>
            <a:r>
              <a:rPr lang="el-GR" sz="2400" dirty="0" smtClean="0"/>
              <a:t>Με επιτελική υποστήριξη από… </a:t>
            </a:r>
          </a:p>
          <a:p>
            <a:pPr lvl="1"/>
            <a:r>
              <a:rPr lang="el-GR" sz="2400" dirty="0" smtClean="0"/>
              <a:t>ΚΕΣΥ, </a:t>
            </a:r>
          </a:p>
          <a:p>
            <a:pPr lvl="1"/>
            <a:r>
              <a:rPr lang="el-GR" sz="2400" dirty="0" smtClean="0"/>
              <a:t>ΠΕΚΕΣ, </a:t>
            </a:r>
          </a:p>
          <a:p>
            <a:pPr lvl="1"/>
            <a:r>
              <a:rPr lang="el-GR" sz="2400" dirty="0" smtClean="0"/>
              <a:t>ΚΕΑ</a:t>
            </a:r>
          </a:p>
          <a:p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sz="3600" dirty="0" smtClean="0"/>
              <a:t>5. Πρωτόκολλο Προτεινόμενων Ενεργειών (αναλυτικά)</a:t>
            </a:r>
            <a:endParaRPr lang="el-GR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sz="3200" u="sng" dirty="0">
                <a:solidFill>
                  <a:srgbClr val="0070C0"/>
                </a:solidFill>
              </a:rPr>
              <a:t>Α’ Φάση: Προκαταρκτικές </a:t>
            </a:r>
            <a:r>
              <a:rPr lang="el-GR" sz="3200" u="sng" dirty="0" smtClean="0">
                <a:solidFill>
                  <a:srgbClr val="0070C0"/>
                </a:solidFill>
              </a:rPr>
              <a:t>ενέργειες (1)</a:t>
            </a:r>
            <a:endParaRPr lang="el-GR" sz="3200" dirty="0">
              <a:solidFill>
                <a:srgbClr val="0070C0"/>
              </a:solidFill>
            </a:endParaRPr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25404" y="1600202"/>
            <a:ext cx="9572692" cy="4525963"/>
          </a:xfrm>
        </p:spPr>
        <p:txBody>
          <a:bodyPr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l-GR" sz="2400" dirty="0"/>
              <a:t>Εισήγηση - πρόταση για σύγκλιση του </a:t>
            </a:r>
            <a:r>
              <a:rPr lang="el-GR" sz="2400" dirty="0" smtClean="0"/>
              <a:t>ΣΔ.</a:t>
            </a:r>
          </a:p>
          <a:p>
            <a:pPr marL="514350" indent="-514350">
              <a:buFont typeface="+mj-lt"/>
              <a:buAutoNum type="arabicPeriod"/>
            </a:pPr>
            <a:r>
              <a:rPr lang="el-GR" sz="2400" dirty="0" smtClean="0"/>
              <a:t>Σύγκληση </a:t>
            </a:r>
            <a:r>
              <a:rPr lang="el-GR" sz="2400" dirty="0"/>
              <a:t>του ΣΔ σε παιδαγωγική συνεδρίαση </a:t>
            </a:r>
            <a:endParaRPr lang="el-GR" sz="2400" dirty="0" smtClean="0"/>
          </a:p>
          <a:p>
            <a:pPr marL="914400" lvl="1" indent="-514350">
              <a:buFont typeface="+mj-lt"/>
              <a:buAutoNum type="romanLcPeriod"/>
            </a:pPr>
            <a:r>
              <a:rPr lang="el-GR" sz="2400" dirty="0" smtClean="0"/>
              <a:t> ανταλλαγή απόψεων  </a:t>
            </a:r>
            <a:r>
              <a:rPr lang="el-GR" sz="2400" dirty="0"/>
              <a:t>και </a:t>
            </a:r>
            <a:r>
              <a:rPr lang="el-GR" sz="2400" dirty="0" smtClean="0"/>
              <a:t>πληροφοριών </a:t>
            </a:r>
          </a:p>
          <a:p>
            <a:pPr marL="1314450" lvl="2" indent="-514350"/>
            <a:r>
              <a:rPr lang="el-GR" dirty="0" smtClean="0"/>
              <a:t>για </a:t>
            </a:r>
            <a:r>
              <a:rPr lang="el-GR" dirty="0"/>
              <a:t>την πορεία και την εξέλιξη του </a:t>
            </a:r>
            <a:r>
              <a:rPr lang="el-GR" dirty="0" smtClean="0"/>
              <a:t>μαθητή, </a:t>
            </a:r>
          </a:p>
          <a:p>
            <a:pPr marL="1314450" lvl="2" indent="-514350"/>
            <a:r>
              <a:rPr lang="el-GR" dirty="0" smtClean="0"/>
              <a:t>για τις </a:t>
            </a:r>
            <a:r>
              <a:rPr lang="el-GR" dirty="0"/>
              <a:t>δυνατότητες, τα ενδιαφέροντα και τις αδυναμίες </a:t>
            </a:r>
            <a:r>
              <a:rPr lang="el-GR" dirty="0" smtClean="0"/>
              <a:t>του.</a:t>
            </a:r>
          </a:p>
          <a:p>
            <a:pPr marL="914400" lvl="1" indent="-514350">
              <a:buFont typeface="+mj-lt"/>
              <a:buAutoNum type="romanLcPeriod"/>
            </a:pPr>
            <a:r>
              <a:rPr lang="el-GR" sz="2400" dirty="0" smtClean="0"/>
              <a:t>εάν διαπιστωθεί ότι υπάρχουν σημαντικές δυσκολίες που επιμένουν στο χρόνο…</a:t>
            </a:r>
          </a:p>
          <a:p>
            <a:pPr marL="1314450" lvl="2" indent="-514350"/>
            <a:r>
              <a:rPr lang="el-GR" dirty="0" smtClean="0"/>
              <a:t>συμπλήρωση </a:t>
            </a:r>
            <a:r>
              <a:rPr lang="el-GR" dirty="0" smtClean="0">
                <a:hlinkClick r:id="rId2"/>
              </a:rPr>
              <a:t>Περιγραφικής </a:t>
            </a:r>
            <a:r>
              <a:rPr lang="el-GR" dirty="0" smtClean="0">
                <a:hlinkClick r:id="rId2"/>
              </a:rPr>
              <a:t>Παιδαγωγικής Εκτίμησης  </a:t>
            </a:r>
            <a:r>
              <a:rPr lang="el-GR" dirty="0" smtClean="0"/>
              <a:t>για τη μαθησιακή επίδοση ή και συμπεριφορά του μαθητή (</a:t>
            </a:r>
            <a:r>
              <a:rPr lang="el-GR" dirty="0" err="1" smtClean="0"/>
              <a:t>Εκπ</a:t>
            </a:r>
            <a:r>
              <a:rPr lang="el-GR" dirty="0" smtClean="0"/>
              <a:t>/</a:t>
            </a:r>
            <a:r>
              <a:rPr lang="el-GR" dirty="0" err="1" smtClean="0"/>
              <a:t>κός</a:t>
            </a:r>
            <a:r>
              <a:rPr lang="el-GR" dirty="0" smtClean="0"/>
              <a:t>, -</a:t>
            </a:r>
            <a:r>
              <a:rPr lang="el-GR" dirty="0" err="1" smtClean="0"/>
              <a:t>οί</a:t>
            </a:r>
            <a:r>
              <a:rPr lang="el-GR" dirty="0" smtClean="0"/>
              <a:t>  του Τμήματος σε συνεργασία με ΟΕΥ ή ΕΔΕΑΥ),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Αφθονία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2837</TotalTime>
  <Words>1591</Words>
  <Application>Microsoft Office PowerPoint</Application>
  <PresentationFormat>Προσαρμογή</PresentationFormat>
  <Paragraphs>190</Paragraphs>
  <Slides>27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27</vt:i4>
      </vt:variant>
    </vt:vector>
  </HeadingPairs>
  <TitlesOfParts>
    <vt:vector size="28" baseType="lpstr">
      <vt:lpstr>Θέμα του Office</vt:lpstr>
      <vt:lpstr>Διαδικασία Ατομικής Εκπαιδευτικής Αξιολόγησης</vt:lpstr>
      <vt:lpstr>Άξονες παρουσίασης</vt:lpstr>
      <vt:lpstr>1. Πρωτόκολλο Προτεινόμενων Ενεργειών (σύντομη)</vt:lpstr>
      <vt:lpstr>2. Θεωρητική βάση (1)</vt:lpstr>
      <vt:lpstr>2. Θεωρητική βάση (2)</vt:lpstr>
      <vt:lpstr>2. Θεωρητική βάση (3)</vt:lpstr>
      <vt:lpstr>4. Το σκεπτικό της προσέγγισης</vt:lpstr>
      <vt:lpstr>5. Πρωτόκολλο Προτεινόμενων Ενεργειών (αναλυτικά)</vt:lpstr>
      <vt:lpstr>Α’ Φάση: Προκαταρκτικές ενέργειες (1)</vt:lpstr>
      <vt:lpstr>Α’ Φάση: Προκαταρκτικές ενέργειες (2)</vt:lpstr>
      <vt:lpstr>Β’ Φάση: Κύριες ενέργειες – ΒΠΠ (1)</vt:lpstr>
      <vt:lpstr>Β’ Φάση: Κύριες ενέργειες – ΒΠΠ (2)</vt:lpstr>
      <vt:lpstr>Β’ Φάση: Κύριες ενέργειες – ΒΠΠ (3)</vt:lpstr>
      <vt:lpstr>Β’ Φάση: Κύριες ενέργειες – ΒΠΠ (4)</vt:lpstr>
      <vt:lpstr>Γ’ Φάση: Ενέργειες αποτίμησης </vt:lpstr>
      <vt:lpstr>Π.χ.</vt:lpstr>
      <vt:lpstr>6. Ενδεικτικά πρακτικά</vt:lpstr>
      <vt:lpstr>Πρακτικό 1: Προκαταρκτικές ενέργειες (Α’ Φάση)</vt:lpstr>
      <vt:lpstr>Πρακτικό 2: Κύριες ενέργειες – αποτίμηση (Β’ και Γ’ Φάσεις</vt:lpstr>
      <vt:lpstr>Διαφάνεια 20</vt:lpstr>
      <vt:lpstr>Διαφάνεια 21</vt:lpstr>
      <vt:lpstr>Διαφάνεια 22</vt:lpstr>
      <vt:lpstr>Διαφάνεια 23</vt:lpstr>
      <vt:lpstr>Τι αποστέλλουν τα Σχολεία στο ΚΕΣΥ;</vt:lpstr>
      <vt:lpstr> 6. Γνωριμία με ανιχνευτικά εργαλεία </vt:lpstr>
      <vt:lpstr>Διαφάνεια 26</vt:lpstr>
      <vt:lpstr>Διαφάνεια 27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Διαδικασία Ατομικής Αξιολόγησης</dc:title>
  <dc:creator>User</dc:creator>
  <cp:lastModifiedBy>User</cp:lastModifiedBy>
  <cp:revision>47</cp:revision>
  <dcterms:created xsi:type="dcterms:W3CDTF">2019-01-25T16:33:23Z</dcterms:created>
  <dcterms:modified xsi:type="dcterms:W3CDTF">2019-02-20T19:20:48Z</dcterms:modified>
</cp:coreProperties>
</file>