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25" autoAdjust="0"/>
  </p:normalViewPr>
  <p:slideViewPr>
    <p:cSldViewPr>
      <p:cViewPr varScale="1">
        <p:scale>
          <a:sx n="64" d="100"/>
          <a:sy n="64" d="100"/>
        </p:scale>
        <p:origin x="-126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BDAA4-7BE2-4974-ABD0-63D0B4BB4DAE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7C447-1A8F-4A34-BE11-92831A6F69B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7C447-1A8F-4A34-BE11-92831A6F69BB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865BA5-164A-47D0-99E1-349D9866E49B}" type="datetimeFigureOut">
              <a:rPr lang="el-GR" smtClean="0"/>
              <a:pPr/>
              <a:t>3/12/2012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64A6F1A-49A9-4D21-8F4E-995225A797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ΚΕΦΑΛΑΙΟ 1 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ΤΙ ΣΥΜΒΑΙΝΕΙ ΣΤΟ ΜΥΑΛΟ ΤΟΥ ΠΑΙΔΙΟΥ ΜΟΥ;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l-GR" sz="4400" dirty="0" smtClean="0"/>
              <a:t>Η ΜΥΣΤΙΚΗ ΖΩΗ ΤΟΥ ΔΥΣΛΕΚΤΙΚΟΥ ΠΑΙΔΙΟΥ</a:t>
            </a:r>
          </a:p>
          <a:p>
            <a:pPr algn="ctr"/>
            <a:r>
              <a:rPr lang="en-US" sz="4400" dirty="0" smtClean="0"/>
              <a:t>ROBERT FRANK – KATHRYN LIVINGSTON</a:t>
            </a:r>
            <a:endParaRPr lang="el-GR" sz="4400" dirty="0"/>
          </a:p>
        </p:txBody>
      </p:sp>
      <p:pic>
        <p:nvPicPr>
          <p:cNvPr id="27650" name="Picture 2" descr="Η μυστική ζωή του δυσλεκτικού παιδιού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348880"/>
            <a:ext cx="1872208" cy="2314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Η </a:t>
            </a:r>
            <a:r>
              <a:rPr lang="el-GR" dirty="0" err="1" smtClean="0"/>
              <a:t>δυσλεξια</a:t>
            </a:r>
            <a:r>
              <a:rPr lang="el-GR" dirty="0" smtClean="0"/>
              <a:t> στην </a:t>
            </a:r>
            <a:r>
              <a:rPr lang="el-GR" dirty="0" err="1" smtClean="0"/>
              <a:t>καθημερινη</a:t>
            </a:r>
            <a:r>
              <a:rPr lang="el-GR" dirty="0" smtClean="0"/>
              <a:t> </a:t>
            </a:r>
            <a:r>
              <a:rPr lang="el-GR" dirty="0" err="1" smtClean="0"/>
              <a:t>ζωη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err="1" smtClean="0"/>
              <a:t>ανακληση</a:t>
            </a:r>
            <a:r>
              <a:rPr lang="el-GR" dirty="0" smtClean="0"/>
              <a:t> </a:t>
            </a:r>
            <a:r>
              <a:rPr lang="el-GR" dirty="0" err="1" smtClean="0"/>
              <a:t>λεξεων</a:t>
            </a:r>
            <a:r>
              <a:rPr lang="el-GR" dirty="0" smtClean="0"/>
              <a:t> –</a:t>
            </a:r>
            <a:r>
              <a:rPr lang="el-GR" dirty="0" err="1" smtClean="0"/>
              <a:t>παραγοντασ</a:t>
            </a:r>
            <a:r>
              <a:rPr lang="el-GR" dirty="0" smtClean="0"/>
              <a:t> </a:t>
            </a:r>
            <a:r>
              <a:rPr lang="el-GR" dirty="0" err="1" smtClean="0"/>
              <a:t>χρονοσ</a:t>
            </a:r>
            <a:r>
              <a:rPr lang="el-GR" dirty="0" smtClean="0"/>
              <a:t>- </a:t>
            </a:r>
            <a:r>
              <a:rPr lang="el-GR" dirty="0" err="1" smtClean="0"/>
              <a:t>αισθημα</a:t>
            </a:r>
            <a:r>
              <a:rPr lang="el-GR" dirty="0" smtClean="0"/>
              <a:t> </a:t>
            </a:r>
            <a:r>
              <a:rPr lang="el-GR" dirty="0" err="1" smtClean="0"/>
              <a:t>αποδιοργανωσης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Δεν μπορώ να θυμηθώ μια λέξη και τα παιδιά μου γελάνε μαζί μου</a:t>
            </a:r>
          </a:p>
          <a:p>
            <a:pPr>
              <a:buNone/>
            </a:pPr>
            <a:r>
              <a:rPr lang="el-GR" dirty="0" smtClean="0"/>
              <a:t> ( βγάλε τη </a:t>
            </a:r>
            <a:r>
              <a:rPr lang="el-GR" dirty="0" err="1" smtClean="0"/>
              <a:t>ρουχάδα</a:t>
            </a:r>
            <a:r>
              <a:rPr lang="el-GR" dirty="0" smtClean="0"/>
              <a:t> και </a:t>
            </a:r>
            <a:r>
              <a:rPr lang="el-GR" dirty="0" err="1" smtClean="0"/>
              <a:t>βαλ</a:t>
            </a:r>
            <a:r>
              <a:rPr lang="el-GR" dirty="0" smtClean="0"/>
              <a:t>’ την στο </a:t>
            </a:r>
            <a:r>
              <a:rPr lang="el-GR" dirty="0" err="1" smtClean="0"/>
              <a:t>μπακάθι</a:t>
            </a:r>
            <a:r>
              <a:rPr lang="el-GR" dirty="0" smtClean="0"/>
              <a:t>) </a:t>
            </a:r>
          </a:p>
          <a:p>
            <a:r>
              <a:rPr lang="el-GR" dirty="0" smtClean="0"/>
              <a:t>Απλές δουλειές ρουτίνας όπως το όνομα και η διεύθυνση σε μια επιστολή μπορούν να φάνε όλο το πρωινό</a:t>
            </a:r>
          </a:p>
          <a:p>
            <a:r>
              <a:rPr lang="el-GR" dirty="0" smtClean="0"/>
              <a:t>Το δυσλεκτικό παιδί πολύ συχνά κολλάει όταν του ζητάμε να γράψει μια ιστορία γιατί δεν του έρχεται η λέξη που θέλει να γράψει  ή γιατί  δε μπορεί να θυμηθεί πώς γράφεται         Απογοήτευση όταν σταματάει συνέχεια επειδή οι λέξεις που χρειάζεται δεν του έρχονται στο μυαλό</a:t>
            </a:r>
          </a:p>
          <a:p>
            <a:r>
              <a:rPr lang="el-GR" dirty="0" smtClean="0"/>
              <a:t>Μελετούσα σκληρά και αυτοί στις εξετάσεις έπαιρναν  άριστα κι εγώ λίαν καλώς            ματαίωση, απογοήτευση</a:t>
            </a:r>
          </a:p>
          <a:p>
            <a:r>
              <a:rPr lang="el-GR" dirty="0" smtClean="0"/>
              <a:t>Απλές έννοιες όπως αργότερα , πριν , νωρίτερα , δεξιά ή αριστερά  </a:t>
            </a:r>
          </a:p>
          <a:p>
            <a:pPr>
              <a:buNone/>
            </a:pPr>
            <a:r>
              <a:rPr lang="el-GR" dirty="0" smtClean="0"/>
              <a:t>     προκαλούν σύγχυση και χρειάζεται χρόνος για να τις επεξεργαστούν</a:t>
            </a:r>
          </a:p>
          <a:p>
            <a:pPr>
              <a:buNone/>
            </a:pPr>
            <a:r>
              <a:rPr lang="el-GR" dirty="0" smtClean="0"/>
              <a:t>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</p:txBody>
      </p:sp>
      <p:sp>
        <p:nvSpPr>
          <p:cNvPr id="4" name="3 - Δεξιό βέλος"/>
          <p:cNvSpPr/>
          <p:nvPr/>
        </p:nvSpPr>
        <p:spPr>
          <a:xfrm>
            <a:off x="5004048" y="3356992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2267744" y="4581128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</a:t>
            </a:r>
            <a:r>
              <a:rPr lang="el-GR" dirty="0" err="1" smtClean="0"/>
              <a:t>θολουρα</a:t>
            </a:r>
            <a:r>
              <a:rPr lang="el-GR" dirty="0" smtClean="0"/>
              <a:t> του </a:t>
            </a:r>
            <a:r>
              <a:rPr lang="el-GR" dirty="0" err="1" smtClean="0"/>
              <a:t>μυαλου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Ο κόσμος , όπως τον βλέπουν τα δυσλεκτικά άτομα , μπορεί να χαρακτηριστεί ως νοητικά θολός</a:t>
            </a:r>
          </a:p>
          <a:p>
            <a:pPr>
              <a:buNone/>
            </a:pPr>
            <a:r>
              <a:rPr lang="el-GR" dirty="0" smtClean="0"/>
              <a:t>Είναι μια αίσθηση που μπορεί να έχουμε όταν για παράδειγμα δουλεύουμε εντατικά  για πολλές ώρες πάνω σε κάτι , ή όταν </a:t>
            </a:r>
            <a:r>
              <a:rPr lang="el-GR" dirty="0" err="1" smtClean="0"/>
              <a:t>κανα</a:t>
            </a:r>
            <a:r>
              <a:rPr lang="el-GR" dirty="0" smtClean="0"/>
              <a:t>-δυο νύχτες δεν έχουμε κοιμηθεί καλά .</a:t>
            </a:r>
          </a:p>
          <a:p>
            <a:pPr>
              <a:buNone/>
            </a:pPr>
            <a:r>
              <a:rPr lang="el-GR" dirty="0" smtClean="0"/>
              <a:t> Η μυστική ζωή του δυσλεκτικού παιδιού είναι γεμάτη  από τέτοιες θολούρες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l-GR" dirty="0" err="1" smtClean="0"/>
              <a:t>κλειδι</a:t>
            </a:r>
            <a:r>
              <a:rPr lang="el-GR" dirty="0" smtClean="0"/>
              <a:t> </a:t>
            </a:r>
            <a:r>
              <a:rPr lang="el-GR" dirty="0" err="1" smtClean="0"/>
              <a:t>λοιπον</a:t>
            </a:r>
            <a:r>
              <a:rPr lang="el-GR" dirty="0" smtClean="0"/>
              <a:t> </a:t>
            </a:r>
            <a:r>
              <a:rPr lang="el-GR" dirty="0" err="1" smtClean="0"/>
              <a:t>ειναι</a:t>
            </a:r>
            <a:r>
              <a:rPr lang="el-GR" dirty="0" smtClean="0"/>
              <a:t>…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l-GR" dirty="0" smtClean="0"/>
              <a:t>Η δυσλεξία είναι μια δυσκολία που θα συνοδεύει το παιδί σ’ όλη του τη ζωή </a:t>
            </a:r>
          </a:p>
          <a:p>
            <a:pPr algn="just">
              <a:buNone/>
            </a:pPr>
            <a:endParaRPr lang="el-GR" dirty="0" smtClean="0"/>
          </a:p>
          <a:p>
            <a:pPr algn="just">
              <a:buNone/>
            </a:pPr>
            <a:r>
              <a:rPr lang="el-GR" b="1" dirty="0" smtClean="0"/>
              <a:t>Το κλειδί λοιπόν είναι  να κατανοήσετε πώς επηρεάζει η δυσλεξία το παιδί σας. </a:t>
            </a:r>
          </a:p>
          <a:p>
            <a:pPr algn="just">
              <a:buNone/>
            </a:pPr>
            <a:r>
              <a:rPr lang="el-GR" dirty="0" smtClean="0"/>
              <a:t>Ο συγγραφέας κλείνει το κεφάλαιο λέγοντας:</a:t>
            </a:r>
          </a:p>
          <a:p>
            <a:pPr algn="just">
              <a:buNone/>
            </a:pPr>
            <a:r>
              <a:rPr lang="el-GR" dirty="0" smtClean="0">
                <a:solidFill>
                  <a:srgbClr val="C00000"/>
                </a:solidFill>
              </a:rPr>
              <a:t>     Η ζωή μου είναι θαυμάσια. Έχω υπέροχες εμπειρίες, εξαίρετους φίλους και μια αξιολάτρευτη οικογένεια. Η δυσλεξία μου  όμως δυσκολεύει τη ζωή μου καθημερινά . Υπάρχουν στιγμές που αποκαρδιώνομαι με την ιδέα ότι θα ζω διαρκώς μ’ αυτήν. Παρόλα αυτά έχω βρει τρόπους που με βοηθούν να  τα βγάζω πέρα και να χαίρομαι τη ζωή.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l-GR" dirty="0" smtClean="0"/>
              <a:t>    </a:t>
            </a:r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dirty="0" err="1" smtClean="0"/>
              <a:t>Πέννυ</a:t>
            </a:r>
            <a:r>
              <a:rPr lang="el-GR" dirty="0" smtClean="0"/>
              <a:t> </a:t>
            </a:r>
            <a:r>
              <a:rPr lang="el-GR" dirty="0" err="1" smtClean="0"/>
              <a:t>Θεοδωρούδη</a:t>
            </a:r>
            <a:r>
              <a:rPr lang="el-GR" dirty="0" smtClean="0"/>
              <a:t>  και </a:t>
            </a:r>
            <a:r>
              <a:rPr lang="el-GR" dirty="0" err="1" smtClean="0"/>
              <a:t>Ανθούλα</a:t>
            </a:r>
            <a:r>
              <a:rPr lang="el-GR" dirty="0" smtClean="0"/>
              <a:t> Μουστάκα</a:t>
            </a:r>
            <a:endParaRPr lang="el-GR" dirty="0"/>
          </a:p>
        </p:txBody>
      </p:sp>
      <p:pic>
        <p:nvPicPr>
          <p:cNvPr id="1025" name="Picture 1" descr="C:\Users\user\Picture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060848"/>
            <a:ext cx="5040560" cy="2808312"/>
          </a:xfrm>
          <a:prstGeom prst="rect">
            <a:avLst/>
          </a:prstGeom>
          <a:noFill/>
        </p:spPr>
      </p:pic>
      <p:sp>
        <p:nvSpPr>
          <p:cNvPr id="7" name="6 - Ορθογώνιο"/>
          <p:cNvSpPr/>
          <p:nvPr/>
        </p:nvSpPr>
        <p:spPr>
          <a:xfrm>
            <a:off x="1331640" y="548680"/>
            <a:ext cx="5526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 smtClean="0">
                <a:solidFill>
                  <a:srgbClr val="4E3B30"/>
                </a:solidFill>
              </a:rPr>
              <a:t>    Σας </a:t>
            </a:r>
            <a:r>
              <a:rPr lang="el-GR" sz="3200" dirty="0">
                <a:solidFill>
                  <a:srgbClr val="4E3B30"/>
                </a:solidFill>
              </a:rPr>
              <a:t>ευχαριστούμε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ΣΥΝΑΙΣΘΗΜΑΤΑ ΕΝΟΣ ΔΥΣΛΕΚΤΙΚΟΥ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Ένας ενήλικας  δυσλεκτικός μπροστά στην ανάγνωση: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Πάγωσε το αίμα μου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Ντροπή … σκόνταφτα στις λέξεις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Άγχος …. Ούτε καν καταλάβαινα τι διάβαζαν οι άλλοι </a:t>
            </a:r>
          </a:p>
          <a:p>
            <a:pPr>
              <a:buFont typeface="Wingdings" pitchFamily="2" charset="2"/>
              <a:buChar char="Ø"/>
            </a:pPr>
            <a:r>
              <a:rPr lang="el-GR" dirty="0" smtClean="0"/>
              <a:t>Αμφέβαλα αν θα μπορούσα να…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ΔΥΣΛΕΞΙΑ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Κάθε μέρα πρέπει να μαθαίνω ξανά και ξανά πώς να την αντιμετωπίζω…</a:t>
            </a:r>
          </a:p>
          <a:p>
            <a:r>
              <a:rPr lang="el-GR" dirty="0" smtClean="0"/>
              <a:t>Είναι  ένα μυστικό που κουβαλάω και θα κουβαλάω μαζί μου όπου κι αν βρίσκομαι…</a:t>
            </a:r>
          </a:p>
          <a:p>
            <a:r>
              <a:rPr lang="el-GR" dirty="0" smtClean="0"/>
              <a:t>Είναι κάτι πολύ παραπάνω από πρόβλημα ανάγνωσης…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Τι </a:t>
            </a:r>
            <a:r>
              <a:rPr lang="el-GR" dirty="0" err="1" smtClean="0"/>
              <a:t>ειναι</a:t>
            </a:r>
            <a:r>
              <a:rPr lang="el-GR" dirty="0" smtClean="0"/>
              <a:t>  </a:t>
            </a:r>
            <a:r>
              <a:rPr lang="el-GR" dirty="0" err="1" smtClean="0"/>
              <a:t>δυσλεξια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dirty="0" smtClean="0"/>
              <a:t> Είναι μια υποκατηγορία προβλημάτων που μπαίνουν κάτω από την ομπρέλα των μαθησιακών δυσκολιών</a:t>
            </a:r>
          </a:p>
          <a:p>
            <a:pPr>
              <a:buNone/>
            </a:pPr>
            <a:r>
              <a:rPr lang="el-GR" dirty="0" smtClean="0"/>
              <a:t>Δημιουργεί πρόβλημα </a:t>
            </a:r>
          </a:p>
          <a:p>
            <a:r>
              <a:rPr lang="el-GR" dirty="0" smtClean="0"/>
              <a:t>Στη γραφή</a:t>
            </a:r>
          </a:p>
          <a:p>
            <a:r>
              <a:rPr lang="el-GR" dirty="0" smtClean="0"/>
              <a:t>Στον προσανατολισμό στο χώρο</a:t>
            </a:r>
          </a:p>
          <a:p>
            <a:r>
              <a:rPr lang="el-GR" dirty="0" smtClean="0"/>
              <a:t>Στην παρακολούθηση οδηγιών και εντολών</a:t>
            </a:r>
          </a:p>
          <a:p>
            <a:r>
              <a:rPr lang="el-GR" dirty="0" smtClean="0"/>
              <a:t>Στη διαχείριση του χρόνου</a:t>
            </a:r>
          </a:p>
          <a:p>
            <a:r>
              <a:rPr lang="el-GR" dirty="0" smtClean="0"/>
              <a:t>Στην ανάκληση των λέξεων</a:t>
            </a:r>
          </a:p>
          <a:p>
            <a:r>
              <a:rPr lang="el-GR" dirty="0" smtClean="0"/>
              <a:t>Στη μνήμη</a:t>
            </a:r>
          </a:p>
          <a:p>
            <a:pPr>
              <a:buNone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Είναι ο πανικός που σε πιάνει όταν ξέρεις πως, ανά πάσα στιγμή το μυαλό σου μπορεί να  θολώσει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Τα </a:t>
            </a:r>
            <a:r>
              <a:rPr lang="el-GR" dirty="0" err="1" smtClean="0"/>
              <a:t>δυσλεκτικα</a:t>
            </a:r>
            <a:r>
              <a:rPr lang="el-GR" dirty="0" smtClean="0"/>
              <a:t> </a:t>
            </a:r>
            <a:r>
              <a:rPr lang="el-GR" dirty="0" err="1" smtClean="0"/>
              <a:t>ατομα</a:t>
            </a:r>
            <a:r>
              <a:rPr lang="el-GR" dirty="0" smtClean="0"/>
              <a:t> </a:t>
            </a:r>
            <a:r>
              <a:rPr lang="el-GR" dirty="0" err="1" smtClean="0"/>
              <a:t>εμφανιζουν</a:t>
            </a:r>
            <a:r>
              <a:rPr lang="el-GR" dirty="0" smtClean="0"/>
              <a:t> …</a:t>
            </a:r>
            <a:r>
              <a:rPr lang="el-GR" smtClean="0"/>
              <a:t>και </a:t>
            </a:r>
            <a:r>
              <a:rPr lang="el-GR" smtClean="0"/>
              <a:t> ΔΕΝ  </a:t>
            </a:r>
            <a:r>
              <a:rPr lang="el-GR" dirty="0" err="1" smtClean="0"/>
              <a:t>εμφανιζουν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Δυσκολία στις γλωσσικές δεξιότητες με περιεχόμενο που διαφέρει από παιδί σε παιδί</a:t>
            </a:r>
          </a:p>
          <a:p>
            <a:r>
              <a:rPr lang="el-GR" dirty="0" smtClean="0"/>
              <a:t>Δυσκολία στην ανάγνωση</a:t>
            </a:r>
          </a:p>
          <a:p>
            <a:r>
              <a:rPr lang="el-GR" dirty="0" smtClean="0"/>
              <a:t>Αντιστροφή αριθμών </a:t>
            </a:r>
          </a:p>
          <a:p>
            <a:r>
              <a:rPr lang="el-GR" dirty="0" smtClean="0"/>
              <a:t>Προβλήματα μνήμης</a:t>
            </a:r>
          </a:p>
          <a:p>
            <a:r>
              <a:rPr lang="el-GR" dirty="0" smtClean="0"/>
              <a:t>Δυσκολία στην ορθογραφία των λέξεων</a:t>
            </a:r>
          </a:p>
          <a:p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Ενασ</a:t>
            </a:r>
            <a:r>
              <a:rPr lang="el-GR" dirty="0" smtClean="0"/>
              <a:t> </a:t>
            </a:r>
            <a:r>
              <a:rPr lang="el-GR" dirty="0" err="1" smtClean="0"/>
              <a:t>υπεραπλουστευτικοσ</a:t>
            </a:r>
            <a:r>
              <a:rPr lang="el-GR" dirty="0" smtClean="0"/>
              <a:t> </a:t>
            </a:r>
            <a:r>
              <a:rPr lang="el-GR" dirty="0" err="1" smtClean="0"/>
              <a:t>ορισμοσ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Πολλοί γονείς καταλήγουν  να πουν :</a:t>
            </a:r>
          </a:p>
          <a:p>
            <a:pPr>
              <a:buNone/>
            </a:pPr>
            <a:r>
              <a:rPr lang="el-GR" dirty="0" smtClean="0"/>
              <a:t>« Δυσλεκτικός είναι αυτός που αντιστρέφει τα γράμματα όταν γράφει, ή αυτός που δυσκολεύεται να διαβάσει»</a:t>
            </a:r>
          </a:p>
          <a:p>
            <a:pPr>
              <a:buNone/>
            </a:pPr>
            <a:r>
              <a:rPr lang="el-GR" dirty="0" smtClean="0"/>
              <a:t>Ο συγγραφέας   όμως του βιβλίου αποφαίνεται :</a:t>
            </a:r>
          </a:p>
          <a:p>
            <a:pPr>
              <a:buNone/>
            </a:pPr>
            <a:r>
              <a:rPr lang="el-GR" dirty="0" smtClean="0"/>
              <a:t> Επειδή όμως ο χαρακτήρας αυτής της δυσκολίας είναι πολύ πιο σύνθετος, αμφιβάλλω αν θα υπάρξει κάποτε μια θεραπεία εξίσου αποτελεσματική για  όλα τα παιδιά.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 smtClean="0"/>
              <a:t>Πωσ</a:t>
            </a:r>
            <a:r>
              <a:rPr lang="el-GR" dirty="0" smtClean="0"/>
              <a:t> </a:t>
            </a:r>
            <a:r>
              <a:rPr lang="el-GR" dirty="0" err="1" smtClean="0"/>
              <a:t>μπορειτε</a:t>
            </a:r>
            <a:r>
              <a:rPr lang="el-GR" dirty="0" smtClean="0"/>
              <a:t> να </a:t>
            </a:r>
            <a:r>
              <a:rPr lang="el-GR" dirty="0" err="1" smtClean="0"/>
              <a:t>ξερετε</a:t>
            </a:r>
            <a:r>
              <a:rPr lang="el-GR" dirty="0" smtClean="0"/>
              <a:t> αν το </a:t>
            </a:r>
            <a:r>
              <a:rPr lang="el-GR" dirty="0" err="1" smtClean="0"/>
              <a:t>παιδι</a:t>
            </a:r>
            <a:r>
              <a:rPr lang="el-GR" dirty="0" smtClean="0"/>
              <a:t> σας </a:t>
            </a:r>
            <a:r>
              <a:rPr lang="el-GR" dirty="0" err="1" smtClean="0"/>
              <a:t>εχει</a:t>
            </a:r>
            <a:r>
              <a:rPr lang="el-GR" dirty="0" smtClean="0"/>
              <a:t> </a:t>
            </a:r>
            <a:r>
              <a:rPr lang="el-GR" dirty="0" err="1" smtClean="0"/>
              <a:t>δυσλεξια</a:t>
            </a:r>
            <a:r>
              <a:rPr lang="el-GR" dirty="0" smtClean="0"/>
              <a:t>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Τις περισσότερες φορές οι ενδείξεις δεν αποκρυσταλλώνονται παρά μόνο όταν το παιδί αρχίζει να διαβάζει</a:t>
            </a:r>
          </a:p>
          <a:p>
            <a:r>
              <a:rPr lang="el-GR" sz="2400" dirty="0" smtClean="0"/>
              <a:t>Μέχρι την ηλικία των 6 ή 7 ετών είναι φυσιολογικό τα παιδιά να αντιστρέφουν τα γράμματα και τις λέξεις</a:t>
            </a:r>
          </a:p>
          <a:p>
            <a:r>
              <a:rPr lang="el-GR" sz="2400" dirty="0" smtClean="0"/>
              <a:t>Μετά τα 8 αυτό μπορεί να αποτελεί ένδειξη ενός βαθύτερου προβλήματος</a:t>
            </a:r>
          </a:p>
          <a:p>
            <a:r>
              <a:rPr lang="el-GR" sz="2400" dirty="0" smtClean="0"/>
              <a:t>Από την Τρίτη δημοτικού τα διαγνωστικά τεστ μπορούν να αποκαλύψουν αν ένα παιδί είναι δυσλεκτικό ή όχι</a:t>
            </a:r>
          </a:p>
          <a:p>
            <a:r>
              <a:rPr lang="el-GR" sz="2400" dirty="0" smtClean="0"/>
              <a:t>Οι γονείς ίσως να είναι οι πρώτοι που καταλαβαίνουν αν το παιδί τους μένει πολύ πίσω από τα άλλα παιδιά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Σημαδια</a:t>
            </a:r>
            <a:r>
              <a:rPr lang="el-GR" dirty="0" smtClean="0"/>
              <a:t> …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Έχει χαμηλή αυτοεκτίμηση</a:t>
            </a:r>
          </a:p>
          <a:p>
            <a:r>
              <a:rPr lang="el-GR" dirty="0" smtClean="0"/>
              <a:t>Δυσκολεύεται στην ορθογραφία</a:t>
            </a:r>
          </a:p>
          <a:p>
            <a:r>
              <a:rPr lang="el-GR" dirty="0" smtClean="0"/>
              <a:t>Δυσκολεύεται να διαβάσει δυνατά</a:t>
            </a:r>
          </a:p>
          <a:p>
            <a:r>
              <a:rPr lang="el-GR" dirty="0" smtClean="0"/>
              <a:t>Μπερδεύει το αριστερό με το δεξί</a:t>
            </a:r>
          </a:p>
          <a:p>
            <a:r>
              <a:rPr lang="el-GR" dirty="0" smtClean="0"/>
              <a:t>Έχει προβλήματα προσανατολισμού και παρακολούθησης οδηγιών</a:t>
            </a:r>
          </a:p>
          <a:p>
            <a:r>
              <a:rPr lang="el-GR" dirty="0" smtClean="0"/>
              <a:t>Αργεί να ολοκληρώσει τις γραπτές του εργασίες</a:t>
            </a:r>
          </a:p>
          <a:p>
            <a:r>
              <a:rPr lang="el-GR" dirty="0" smtClean="0"/>
              <a:t>Δυσκολεύεται στα Μαθηματικά </a:t>
            </a:r>
          </a:p>
          <a:p>
            <a:r>
              <a:rPr lang="el-GR" dirty="0" smtClean="0"/>
              <a:t>Δείχνει απροθυμία στο σχολείο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Τι δεν </a:t>
            </a:r>
            <a:r>
              <a:rPr lang="el-GR" dirty="0" err="1" smtClean="0"/>
              <a:t>ειναι</a:t>
            </a:r>
            <a:r>
              <a:rPr lang="el-GR" dirty="0" smtClean="0"/>
              <a:t> </a:t>
            </a:r>
            <a:r>
              <a:rPr lang="el-GR" dirty="0" err="1" smtClean="0"/>
              <a:t>δυσλεξια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 δυσλεξία δεν οφείλεται σε μειωμένη νοημοσύνη</a:t>
            </a:r>
          </a:p>
          <a:p>
            <a:r>
              <a:rPr lang="el-GR" dirty="0" smtClean="0"/>
              <a:t>Ο δείκτης νοημοσύνης των παιδιών  με δυσλεξία είναι γύρω στο ΜΟ ή και πάνω από αυτόν</a:t>
            </a:r>
          </a:p>
          <a:p>
            <a:r>
              <a:rPr lang="el-GR" dirty="0" smtClean="0"/>
              <a:t>Εξαιτίας των προβλημάτων δείχνουν ότι δεν είναι έξυπνα </a:t>
            </a:r>
          </a:p>
          <a:p>
            <a:r>
              <a:rPr lang="el-GR" dirty="0" smtClean="0"/>
              <a:t>Στο παρελθόν χαρακτηριζόταν τεμπέλικα </a:t>
            </a:r>
          </a:p>
          <a:p>
            <a:r>
              <a:rPr lang="el-GR" dirty="0" smtClean="0"/>
              <a:t>Ο εγκέφαλός τους </a:t>
            </a:r>
            <a:r>
              <a:rPr lang="el-GR" dirty="0" err="1" smtClean="0"/>
              <a:t>υπερλειτουργεί</a:t>
            </a:r>
            <a:r>
              <a:rPr lang="el-GR" dirty="0" smtClean="0"/>
              <a:t>  και χρησιμοποιούν 5 φορές περισσότερες εγκεφαλικές περιοχές  από τα φυσιολογικά παιδιά (Περιοχή </a:t>
            </a:r>
            <a:r>
              <a:rPr lang="en-US" dirty="0" err="1" smtClean="0"/>
              <a:t>Broca</a:t>
            </a:r>
            <a:r>
              <a:rPr lang="en-US" dirty="0" smtClean="0"/>
              <a:t>)</a:t>
            </a:r>
            <a:endParaRPr lang="el-GR" dirty="0" smtClean="0"/>
          </a:p>
          <a:p>
            <a:r>
              <a:rPr lang="el-GR" dirty="0" smtClean="0"/>
              <a:t>Αναλώνουν  λοιπόν πολύ μεγαλύτερα ποσά ενέργειας από τα άλλα παιδιά</a:t>
            </a:r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218</TotalTime>
  <Words>743</Words>
  <Application>Microsoft Office PowerPoint</Application>
  <PresentationFormat>Προβολή στην οθόνη (4:3)</PresentationFormat>
  <Paragraphs>89</Paragraphs>
  <Slides>13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Διαστημικό</vt:lpstr>
      <vt:lpstr>ΚΕΦΑΛΑΙΟ 1 :  ΤΙ ΣΥΜΒΑΙΝΕΙ ΣΤΟ ΜΥΑΛΟ ΤΟΥ ΠΑΙΔΙΟΥ ΜΟΥ;</vt:lpstr>
      <vt:lpstr>ΣΥΝΑΙΣΘΗΜΑΤΑ ΕΝΟΣ ΔΥΣΛΕΚΤΙΚΟΥ</vt:lpstr>
      <vt:lpstr>ΔΥΣΛΕΞΙΑ </vt:lpstr>
      <vt:lpstr>Τι ειναι  δυσλεξια;</vt:lpstr>
      <vt:lpstr>Τα δυσλεκτικα ατομα εμφανιζουν …και  ΔΕΝ  εμφανιζουν </vt:lpstr>
      <vt:lpstr>Ενασ υπεραπλουστευτικοσ ορισμοσ</vt:lpstr>
      <vt:lpstr>Πωσ μπορειτε να ξερετε αν το παιδι σας εχει δυσλεξια;</vt:lpstr>
      <vt:lpstr>Σημαδια …</vt:lpstr>
      <vt:lpstr>Τι δεν ειναι δυσλεξια </vt:lpstr>
      <vt:lpstr>Η δυσλεξια στην καθημερινη ζωη ανακληση λεξεων –παραγοντασ χρονοσ- αισθημα αποδιοργανωσης </vt:lpstr>
      <vt:lpstr>Η θολουρα του μυαλου</vt:lpstr>
      <vt:lpstr>Το κλειδι λοιπον ειναι… </vt:lpstr>
      <vt:lpstr>Διαφάνεια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ΚΕΦΑΛΑΙΟ 1 : ΤΙ ΣΥΜΒΑΙΝΕΙ ΣΤΟ ΜΥΑΛΟ ΤΟΥ ΠΑΙΔΙΟΥ ΜΟΥ;</dc:title>
  <dc:creator>user</dc:creator>
  <cp:lastModifiedBy>user</cp:lastModifiedBy>
  <cp:revision>23</cp:revision>
  <dcterms:created xsi:type="dcterms:W3CDTF">2012-12-03T17:25:08Z</dcterms:created>
  <dcterms:modified xsi:type="dcterms:W3CDTF">2012-12-03T21:13:29Z</dcterms:modified>
</cp:coreProperties>
</file>