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82" r:id="rId3"/>
    <p:sldId id="257" r:id="rId4"/>
    <p:sldId id="284" r:id="rId5"/>
    <p:sldId id="258" r:id="rId6"/>
    <p:sldId id="259" r:id="rId7"/>
    <p:sldId id="285" r:id="rId8"/>
    <p:sldId id="286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68" r:id="rId26"/>
    <p:sldId id="269" r:id="rId27"/>
    <p:sldId id="270" r:id="rId28"/>
    <p:sldId id="281" r:id="rId29"/>
    <p:sldId id="283" r:id="rId30"/>
    <p:sldId id="279" r:id="rId31"/>
  </p:sldIdLst>
  <p:sldSz cx="972185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277" y="-77"/>
      </p:cViewPr>
      <p:guideLst>
        <p:guide orient="horz" pos="2160"/>
        <p:guide pos="306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F5CD7-5C4A-4A19-B60F-C6CB40F1A3C2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685800"/>
            <a:ext cx="4860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45543-78FD-43C2-89FD-1E703DC972C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29139" y="2130426"/>
            <a:ext cx="8263573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58278" y="3886200"/>
            <a:ext cx="68052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48341" y="274639"/>
            <a:ext cx="2187416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86092" y="274639"/>
            <a:ext cx="6400218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67959" y="4406901"/>
            <a:ext cx="826357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67959" y="2906713"/>
            <a:ext cx="826357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86093" y="1600201"/>
            <a:ext cx="429381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941940" y="1600201"/>
            <a:ext cx="429381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86093" y="1535113"/>
            <a:ext cx="429550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86093" y="2174875"/>
            <a:ext cx="429550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938565" y="1535113"/>
            <a:ext cx="429719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938565" y="2174875"/>
            <a:ext cx="429719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86093" y="273050"/>
            <a:ext cx="31984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800973" y="273051"/>
            <a:ext cx="543478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86093" y="1435101"/>
            <a:ext cx="319842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05551" y="4800600"/>
            <a:ext cx="58331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05551" y="612775"/>
            <a:ext cx="58331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05551" y="5367338"/>
            <a:ext cx="58331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86093" y="274638"/>
            <a:ext cx="87496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86093" y="1600201"/>
            <a:ext cx="87496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86092" y="6356351"/>
            <a:ext cx="2268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35BD-729A-435B-B7B7-AD9CFC62CCCA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321632" y="6356351"/>
            <a:ext cx="30785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967326" y="6356351"/>
            <a:ext cx="2268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58666-C913-43B5-B0C3-7C9D7D5B4A0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thimerini.gr/society/561371260/panelladikes-odigos-epitychias-stis-imeres-tis-covid-19/" TargetMode="External"/><Relationship Id="rId2" Type="http://schemas.openxmlformats.org/officeDocument/2006/relationships/hyperlink" Target="http://kesy.dra.sch.gr/index.php/material/special-educ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9491" y="2571745"/>
            <a:ext cx="8263573" cy="1470025"/>
          </a:xfrm>
        </p:spPr>
        <p:txBody>
          <a:bodyPr>
            <a:noAutofit/>
          </a:bodyPr>
          <a:lstStyle/>
          <a:p>
            <a:r>
              <a:rPr lang="el-GR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προφορική εξέταση μαθητών με Ειδικές Εκπαιδευτικές Ανάγκες ή Αναπηρία σε </a:t>
            </a:r>
            <a:r>
              <a:rPr lang="el-GR" sz="32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ενδοσχολικό</a:t>
            </a:r>
            <a:r>
              <a:rPr lang="el-GR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και πανελλαδικό επίπεδο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63301" y="4572008"/>
            <a:ext cx="7671201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Εισηγητής : </a:t>
            </a:r>
          </a:p>
          <a:p>
            <a:r>
              <a:rPr lang="el-GR" sz="2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Αλβανόπουλος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Γεώργιος, </a:t>
            </a:r>
          </a:p>
          <a:p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Προϊστάμενος ΚΕΔΑΣΥ </a:t>
            </a:r>
            <a:r>
              <a:rPr lang="el-G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ράμας</a:t>
            </a:r>
            <a:b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Τηλεδιάσκεψη, 23/05/2022</a:t>
            </a:r>
            <a:endParaRPr lang="el-GR" sz="2800" dirty="0">
              <a:solidFill>
                <a:srgbClr val="FF0000"/>
              </a:solidFill>
            </a:endParaRPr>
          </a:p>
        </p:txBody>
      </p:sp>
      <p:pic>
        <p:nvPicPr>
          <p:cNvPr id="30724" name="Picture 4" descr="kedasi logo"/>
          <p:cNvPicPr>
            <a:picLocks noChangeAspect="1" noChangeArrowheads="1"/>
          </p:cNvPicPr>
          <p:nvPr/>
        </p:nvPicPr>
        <p:blipFill>
          <a:blip r:embed="rId2"/>
          <a:srcRect r="73563"/>
          <a:stretch>
            <a:fillRect/>
          </a:stretch>
        </p:blipFill>
        <p:spPr bwMode="auto">
          <a:xfrm>
            <a:off x="0" y="0"/>
            <a:ext cx="6146809" cy="22088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91169" y="76200"/>
            <a:ext cx="8101542" cy="923908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Ποια είναι η πρόκληση;</a:t>
            </a:r>
            <a:endParaRPr lang="el-GR" sz="3200" dirty="0"/>
          </a:p>
        </p:txBody>
      </p:sp>
      <p:pic>
        <p:nvPicPr>
          <p:cNvPr id="1026" name="Picture 2" descr="ÎÏÎ¿ÏÎ­Î»ÎµÏÎ¼Î± ÎµÎ¹ÎºÏÎ½Î±Ï Î³Î¹Î± ÏÏÎ¿Î¹Î½Î¿Î²Î¬ÏÎ·Ï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38" y="884591"/>
            <a:ext cx="8506678" cy="5973409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4936877" y="3214686"/>
            <a:ext cx="2962147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l-GR" b="1" dirty="0" smtClean="0">
                <a:solidFill>
                  <a:srgbClr val="FF0000"/>
                </a:solidFill>
              </a:rPr>
              <a:t>Να δώσουμε τη δυνατότητα στο μαθητή να αναδείξει τις πραγματικές του γνώσεις, με διευκολύνσεις 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911396" y="4929198"/>
            <a:ext cx="2678022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l-GR" b="1" dirty="0" smtClean="0">
                <a:solidFill>
                  <a:srgbClr val="FF0000"/>
                </a:solidFill>
              </a:rPr>
              <a:t>Χωρίς να γίνουμε σε καμία περίπτωση χαριστικοί</a:t>
            </a:r>
            <a:r>
              <a:rPr lang="el-GR" dirty="0" smtClean="0"/>
              <a:t>  (με επιεική αξιολόγηση ή ιδιαίτερη μεταχείριση)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1</a:t>
            </a:r>
            <a:r>
              <a:rPr lang="el-GR" sz="3200" baseline="30000" dirty="0" smtClean="0"/>
              <a:t>ο</a:t>
            </a:r>
            <a:r>
              <a:rPr lang="el-GR" sz="3200" dirty="0" smtClean="0"/>
              <a:t> Μέλημα;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800" dirty="0" smtClean="0"/>
          </a:p>
          <a:p>
            <a:r>
              <a:rPr lang="el-GR" sz="2800" dirty="0" smtClean="0"/>
              <a:t>Η δημιουργία κατάλληλου περιβάλλοντος.</a:t>
            </a:r>
          </a:p>
          <a:p>
            <a:pPr lvl="1"/>
            <a:r>
              <a:rPr lang="el-GR" dirty="0" smtClean="0"/>
              <a:t>Χώρος.</a:t>
            </a:r>
          </a:p>
          <a:p>
            <a:pPr lvl="1"/>
            <a:r>
              <a:rPr lang="el-GR" dirty="0" err="1" smtClean="0"/>
              <a:t>Ενσυναίσθηση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Θετικό Κλίμα (</a:t>
            </a:r>
            <a:r>
              <a:rPr lang="el-GR" sz="2400" dirty="0" smtClean="0"/>
              <a:t>χαιρετισμός – δικαιώματα - υποχρεώσεις</a:t>
            </a:r>
            <a:r>
              <a:rPr lang="el-GR" dirty="0" smtClean="0"/>
              <a:t>).</a:t>
            </a:r>
          </a:p>
          <a:p>
            <a:pPr lvl="1"/>
            <a:r>
              <a:rPr lang="el-GR" dirty="0" smtClean="0"/>
              <a:t>Επίγνωση των χαρακτηριστικών της κάθε κατηγορίας και των προτεινόμενων διευκολύνσεων.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86093" y="274638"/>
            <a:ext cx="9007934" cy="1143000"/>
          </a:xfrm>
        </p:spPr>
        <p:txBody>
          <a:bodyPr>
            <a:noAutofit/>
          </a:bodyPr>
          <a:lstStyle/>
          <a:p>
            <a:r>
              <a:rPr lang="el-GR" sz="3000" b="1" dirty="0" smtClean="0"/>
              <a:t>ΕΜΔ</a:t>
            </a:r>
            <a:r>
              <a:rPr lang="el-GR" sz="3000" dirty="0" smtClean="0"/>
              <a:t>: ΔΥΣ –</a:t>
            </a:r>
            <a:r>
              <a:rPr lang="el-GR" sz="3000" dirty="0" err="1" smtClean="0"/>
              <a:t>λεξία</a:t>
            </a:r>
            <a:r>
              <a:rPr lang="el-GR" sz="3000" dirty="0" smtClean="0"/>
              <a:t>, -</a:t>
            </a:r>
            <a:r>
              <a:rPr lang="el-GR" sz="3000" dirty="0" err="1" smtClean="0"/>
              <a:t>αναγνωσία</a:t>
            </a:r>
            <a:r>
              <a:rPr lang="el-GR" sz="3000" dirty="0" smtClean="0"/>
              <a:t>, -</a:t>
            </a:r>
            <a:r>
              <a:rPr lang="el-GR" sz="3000" dirty="0" err="1" smtClean="0"/>
              <a:t>γραφία</a:t>
            </a:r>
            <a:r>
              <a:rPr lang="el-GR" sz="3000" dirty="0" smtClean="0"/>
              <a:t>, -ορθογραφία</a:t>
            </a:r>
            <a:br>
              <a:rPr lang="el-GR" sz="3000" dirty="0" smtClean="0"/>
            </a:br>
            <a:r>
              <a:rPr lang="el-GR" sz="3000" b="1" u="sng" dirty="0" smtClean="0"/>
              <a:t>Χαρακτηριστικά και </a:t>
            </a:r>
            <a:r>
              <a:rPr lang="el-GR" sz="3000" b="1" u="sng" dirty="0" smtClean="0">
                <a:solidFill>
                  <a:srgbClr val="FF0000"/>
                </a:solidFill>
              </a:rPr>
              <a:t>Διευκολύνσεις</a:t>
            </a:r>
            <a:endParaRPr lang="el-GR" sz="3000" b="1" u="sng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6092" y="1600201"/>
            <a:ext cx="49065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sz="2800" dirty="0" smtClean="0"/>
              <a:t>Ανεξήγητες δυσκολίες επεξεργασίας του γραπτού λόγου.</a:t>
            </a:r>
          </a:p>
          <a:p>
            <a:pPr lvl="1"/>
            <a:r>
              <a:rPr lang="el-GR" dirty="0" smtClean="0"/>
              <a:t>Αργή ανάγνωση</a:t>
            </a:r>
          </a:p>
          <a:p>
            <a:pPr lvl="1"/>
            <a:r>
              <a:rPr lang="el-GR" dirty="0" smtClean="0"/>
              <a:t>Ορθογραφικά λάθη</a:t>
            </a:r>
          </a:p>
          <a:p>
            <a:pPr lvl="1"/>
            <a:r>
              <a:rPr lang="el-GR" dirty="0" smtClean="0"/>
              <a:t>Ασυνταξίες</a:t>
            </a:r>
          </a:p>
          <a:p>
            <a:pPr lvl="1"/>
            <a:r>
              <a:rPr lang="el-GR" dirty="0" smtClean="0"/>
              <a:t>Τονισμός - στίξη</a:t>
            </a:r>
          </a:p>
          <a:p>
            <a:pPr lvl="1"/>
            <a:r>
              <a:rPr lang="el-GR" dirty="0" smtClean="0"/>
              <a:t>Τηλεγραφικά κείμενα</a:t>
            </a:r>
          </a:p>
          <a:p>
            <a:pPr lvl="1"/>
            <a:r>
              <a:rPr lang="el-GR" dirty="0" smtClean="0"/>
              <a:t>Δυσκολίες συγκέντρωσης</a:t>
            </a:r>
          </a:p>
          <a:p>
            <a:pPr lvl="1"/>
            <a:r>
              <a:rPr lang="el-GR" dirty="0" smtClean="0"/>
              <a:t>Αργός ρυθμός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6000212" y="1714488"/>
            <a:ext cx="372163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l-GR" sz="2600" dirty="0" smtClean="0"/>
              <a:t>   </a:t>
            </a:r>
            <a:r>
              <a:rPr lang="el-GR" sz="2600" dirty="0" smtClean="0">
                <a:solidFill>
                  <a:srgbClr val="FF0000"/>
                </a:solidFill>
              </a:rPr>
              <a:t>Ανάγνωση κειμένου από εκπαιδευτικό.</a:t>
            </a:r>
          </a:p>
          <a:p>
            <a:pPr algn="ctr"/>
            <a:r>
              <a:rPr lang="el-GR" sz="2600" dirty="0" smtClean="0">
                <a:solidFill>
                  <a:srgbClr val="FF0000"/>
                </a:solidFill>
              </a:rPr>
              <a:t> </a:t>
            </a:r>
          </a:p>
          <a:p>
            <a:pPr algn="ctr">
              <a:buFont typeface="Arial" pitchFamily="34" charset="0"/>
              <a:buChar char="•"/>
            </a:pPr>
            <a:r>
              <a:rPr lang="el-GR" sz="2600" dirty="0" smtClean="0">
                <a:solidFill>
                  <a:srgbClr val="FF0000"/>
                </a:solidFill>
              </a:rPr>
              <a:t>   Χωρίς υποχρέωση για κείμενο. </a:t>
            </a:r>
          </a:p>
          <a:p>
            <a:pPr algn="ctr"/>
            <a:endParaRPr lang="el-GR" sz="2600" dirty="0" smtClean="0">
              <a:solidFill>
                <a:srgbClr val="FF0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l-GR" sz="2600" dirty="0" smtClean="0">
                <a:solidFill>
                  <a:srgbClr val="FF0000"/>
                </a:solidFill>
              </a:rPr>
              <a:t>   Παραίνεση για συγκέντρωση και τήρηση χρόνου.</a:t>
            </a:r>
          </a:p>
          <a:p>
            <a:pPr algn="ctr"/>
            <a:endParaRPr lang="el-GR" sz="2600" dirty="0" smtClean="0">
              <a:solidFill>
                <a:srgbClr val="FF0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l-GR" sz="2600" dirty="0">
                <a:solidFill>
                  <a:srgbClr val="FF0000"/>
                </a:solidFill>
              </a:rPr>
              <a:t> </a:t>
            </a:r>
            <a:r>
              <a:rPr lang="el-GR" sz="2600" dirty="0" smtClean="0">
                <a:solidFill>
                  <a:srgbClr val="FF0000"/>
                </a:solidFill>
              </a:rPr>
              <a:t>  Διάθεση χρόνου.</a:t>
            </a:r>
            <a:endParaRPr lang="el-GR" sz="2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000" b="1" dirty="0" smtClean="0"/>
              <a:t>ΕΜΔ</a:t>
            </a:r>
            <a:r>
              <a:rPr lang="el-GR" sz="3000" dirty="0" smtClean="0"/>
              <a:t>: ΔΥΣ – </a:t>
            </a:r>
            <a:r>
              <a:rPr lang="el-GR" sz="3000" dirty="0" err="1" smtClean="0"/>
              <a:t>αριθμησία</a:t>
            </a:r>
            <a:r>
              <a:rPr lang="el-GR" sz="3000" dirty="0" smtClean="0"/>
              <a:t/>
            </a:r>
            <a:br>
              <a:rPr lang="el-GR" sz="3000" dirty="0" smtClean="0"/>
            </a:br>
            <a:r>
              <a:rPr lang="el-GR" sz="3000" b="1" u="sng" dirty="0" smtClean="0"/>
              <a:t>Χαρακτηριστικά και </a:t>
            </a:r>
            <a:r>
              <a:rPr lang="el-GR" sz="3000" b="1" u="sng" dirty="0" smtClean="0">
                <a:solidFill>
                  <a:srgbClr val="FF0000"/>
                </a:solidFill>
              </a:rPr>
              <a:t>Διευκολύνσεις</a:t>
            </a:r>
            <a:endParaRPr lang="el-GR" sz="3000" b="1" u="sng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6093" y="1600201"/>
            <a:ext cx="4146975" cy="4525963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Θετικές Επιστήμες</a:t>
            </a:r>
          </a:p>
          <a:p>
            <a:pPr lvl="1"/>
            <a:r>
              <a:rPr lang="el-GR" dirty="0" smtClean="0"/>
              <a:t>Υπολογιστικά λάθη.</a:t>
            </a:r>
          </a:p>
          <a:p>
            <a:pPr lvl="1"/>
            <a:r>
              <a:rPr lang="el-GR" dirty="0" smtClean="0"/>
              <a:t>Διαχειριστικές δυσκολίες (αναριθμητισμοί).</a:t>
            </a:r>
          </a:p>
          <a:p>
            <a:pPr lvl="1"/>
            <a:r>
              <a:rPr lang="el-GR" dirty="0" smtClean="0"/>
              <a:t>Αστοχία στη χρήση συμβόλων και </a:t>
            </a:r>
            <a:r>
              <a:rPr lang="el-GR" dirty="0" err="1" smtClean="0"/>
              <a:t>προσήμων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5316640" y="1714488"/>
            <a:ext cx="33419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l-GR" sz="2800" dirty="0" smtClean="0">
                <a:solidFill>
                  <a:srgbClr val="FF0000"/>
                </a:solidFill>
              </a:rPr>
              <a:t>   Γενική παραίνεση για προσοχή των συμβόλων και </a:t>
            </a:r>
            <a:r>
              <a:rPr lang="el-GR" sz="2800" dirty="0" err="1" smtClean="0">
                <a:solidFill>
                  <a:srgbClr val="FF0000"/>
                </a:solidFill>
              </a:rPr>
              <a:t>προσήμων</a:t>
            </a:r>
            <a:r>
              <a:rPr lang="el-GR" sz="28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el-GR" sz="2800" dirty="0" smtClean="0">
              <a:solidFill>
                <a:srgbClr val="FF0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l-GR" sz="2800" dirty="0" smtClean="0">
                <a:solidFill>
                  <a:srgbClr val="FF0000"/>
                </a:solidFill>
              </a:rPr>
              <a:t>   Σχεδίαση γραφικής παράστασης από τον εξεταστή καθ’ υπόδειξη του εξεταζόμενου. </a:t>
            </a:r>
            <a:endParaRPr lang="el-G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b="1" dirty="0" smtClean="0"/>
              <a:t>ΕΜΔ</a:t>
            </a:r>
            <a:r>
              <a:rPr lang="el-GR" sz="3000" dirty="0" smtClean="0"/>
              <a:t>: Ιστορία – Βιολογία…</a:t>
            </a:r>
            <a:br>
              <a:rPr lang="el-GR" sz="3000" dirty="0" smtClean="0"/>
            </a:br>
            <a:r>
              <a:rPr lang="el-GR" sz="3000" b="1" u="sng" dirty="0" smtClean="0"/>
              <a:t>Χαρακτηριστικά και </a:t>
            </a:r>
            <a:r>
              <a:rPr lang="el-GR" sz="3000" b="1" u="sng" dirty="0" smtClean="0">
                <a:solidFill>
                  <a:srgbClr val="FF0000"/>
                </a:solidFill>
              </a:rPr>
              <a:t>Διευκολύνσεις</a:t>
            </a:r>
            <a:endParaRPr lang="el-GR" sz="3000" b="1" u="sng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6093" y="1600201"/>
            <a:ext cx="3995070" cy="4525963"/>
          </a:xfrm>
        </p:spPr>
        <p:txBody>
          <a:bodyPr>
            <a:normAutofit/>
          </a:bodyPr>
          <a:lstStyle/>
          <a:p>
            <a:pPr algn="ctr"/>
            <a:endParaRPr lang="el-GR" sz="2800" dirty="0" smtClean="0"/>
          </a:p>
          <a:p>
            <a:pPr algn="ctr"/>
            <a:endParaRPr lang="el-GR" sz="2800" dirty="0"/>
          </a:p>
          <a:p>
            <a:pPr algn="ctr"/>
            <a:endParaRPr lang="el-GR" sz="2800" dirty="0" smtClean="0"/>
          </a:p>
          <a:p>
            <a:pPr algn="ctr"/>
            <a:r>
              <a:rPr lang="el-GR" sz="2800" dirty="0" smtClean="0"/>
              <a:t>Αδυναμία απόδοσης με συνεχή λόγο.</a:t>
            </a:r>
            <a:endParaRPr lang="el-GR" sz="2800" dirty="0"/>
          </a:p>
        </p:txBody>
      </p:sp>
      <p:sp>
        <p:nvSpPr>
          <p:cNvPr id="4" name="3 - TextBox"/>
          <p:cNvSpPr txBox="1"/>
          <p:nvPr/>
        </p:nvSpPr>
        <p:spPr>
          <a:xfrm>
            <a:off x="5772355" y="1714490"/>
            <a:ext cx="326595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l-GR" sz="2400" dirty="0" smtClean="0">
                <a:solidFill>
                  <a:srgbClr val="FF0000"/>
                </a:solidFill>
              </a:rPr>
              <a:t>   Υποβολή ερωτήσεων για διευκόλυνση διατύπωσης γνώσεων αλλά όχι υπόδειξη της απάντησης.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  Επανάληψη ανάγνωσης κάποιου θέματος από επιτηρητή ή εξεταστή.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  Παραίνεση για χρήση των γραπτών σημειώσεων.</a:t>
            </a:r>
          </a:p>
          <a:p>
            <a:pPr algn="ctr"/>
            <a:endParaRPr lang="el-G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b="1" dirty="0" smtClean="0"/>
              <a:t>Διαταραχή Αυτιστικού Φάσματος</a:t>
            </a:r>
            <a:r>
              <a:rPr lang="el-GR" sz="3000" dirty="0" smtClean="0"/>
              <a:t/>
            </a:r>
            <a:br>
              <a:rPr lang="el-GR" sz="3000" dirty="0" smtClean="0"/>
            </a:br>
            <a:r>
              <a:rPr lang="el-GR" sz="3000" b="1" u="sng" dirty="0" smtClean="0"/>
              <a:t>Χαρακτηριστικά και </a:t>
            </a:r>
            <a:r>
              <a:rPr lang="el-GR" sz="3000" b="1" u="sng" dirty="0" smtClean="0">
                <a:solidFill>
                  <a:srgbClr val="FF0000"/>
                </a:solidFill>
              </a:rPr>
              <a:t>Διευκολύνσεις</a:t>
            </a:r>
            <a:endParaRPr lang="el-GR" sz="3000" b="1" u="sng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6093" y="1600201"/>
            <a:ext cx="4146975" cy="4525963"/>
          </a:xfrm>
        </p:spPr>
        <p:txBody>
          <a:bodyPr>
            <a:normAutofit/>
          </a:bodyPr>
          <a:lstStyle/>
          <a:p>
            <a:endParaRPr lang="el-GR" sz="2800" dirty="0" smtClean="0"/>
          </a:p>
          <a:p>
            <a:r>
              <a:rPr lang="el-GR" sz="2800" dirty="0" smtClean="0"/>
              <a:t>Αγαπούν τις ρουτίνες.</a:t>
            </a:r>
          </a:p>
          <a:p>
            <a:r>
              <a:rPr lang="el-GR" sz="2800" dirty="0" smtClean="0"/>
              <a:t>Αισθητηριακές ενοχλήσεις.</a:t>
            </a:r>
          </a:p>
          <a:p>
            <a:r>
              <a:rPr lang="el-GR" sz="2800" dirty="0" smtClean="0"/>
              <a:t>Δυσκολία στην επικοινωνία, στις κοινωνικές δεξιότητες.</a:t>
            </a:r>
          </a:p>
          <a:p>
            <a:r>
              <a:rPr lang="el-GR" sz="2800" dirty="0" smtClean="0"/>
              <a:t>Εμμονές – στερεοτυπίες.</a:t>
            </a:r>
            <a:endParaRPr lang="el-GR" sz="2800" dirty="0"/>
          </a:p>
        </p:txBody>
      </p:sp>
      <p:sp>
        <p:nvSpPr>
          <p:cNvPr id="4" name="3 - TextBox"/>
          <p:cNvSpPr txBox="1"/>
          <p:nvPr/>
        </p:nvSpPr>
        <p:spPr>
          <a:xfrm>
            <a:off x="4860925" y="1643051"/>
            <a:ext cx="463310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l-GR" sz="2400" dirty="0" smtClean="0">
                <a:solidFill>
                  <a:srgbClr val="FF0000"/>
                </a:solidFill>
              </a:rPr>
              <a:t>   Επιτρέπονται οι ρουτίνες (π.χ. ένα αντικείμενο στο θρανίο).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  Επιτρέπεται η επιλογή θέσης.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  Ελαχιστοποίηση - τακτοποίηση των εξωτερικών ερεθισμάτων (ήχος, φως, θέρμανση).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  Ερωτήσεις σύντομες και συγκεκριμένες (όχι γενικόλογες).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  Ικανό διάστημα αναμονής – σιωπής για να απαντήσει ο μαθητής.</a:t>
            </a:r>
          </a:p>
          <a:p>
            <a:pPr algn="ctr">
              <a:buFont typeface="Arial" pitchFamily="34" charset="0"/>
              <a:buChar char="•"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Δυνατότητα συνοδείας από Εκπαιδευτικό Π.Σ. (εξοικείωση)</a:t>
            </a:r>
            <a:endParaRPr lang="el-G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2718016-7B22-470D-B060-9E5EEB60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Προφορική εξέταση σε </a:t>
            </a:r>
            <a:r>
              <a:rPr lang="el-GR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Πανελλαδικό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 επίπεδο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447233A5-3701-4D3D-B915-F1AD4899B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800" baseline="-25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8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Ίδια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θέματα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εξετάσεων</a:t>
            </a: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Ίδιος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χρόνος (;)</a:t>
            </a: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Ίδιο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πρόγραμμα</a:t>
            </a: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Διαφορετικό Εξεταστικό Κέντρο</a:t>
            </a:r>
          </a:p>
        </p:txBody>
      </p:sp>
    </p:spTree>
    <p:extLst>
      <p:ext uri="{BB962C8B-B14F-4D97-AF65-F5344CB8AC3E}">
        <p14:creationId xmlns="" xmlns:p14="http://schemas.microsoft.com/office/powerpoint/2010/main" val="3005657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C4CF32F-952D-4662-8B8D-D78DA87F5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Ειδικότερα</a:t>
            </a:r>
            <a:r>
              <a:rPr lang="el-G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: Πανελλαδικές (1)</a:t>
            </a:r>
            <a:endParaRPr lang="el-G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FAF8CC56-8FBD-43E7-8999-7DF96905A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/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Στους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μαθητές δίνεται το τετράδιο των εξετάσεων όπου αναγράφουν τα ατομικά τους στοιχεία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/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/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Μετά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τον έλεγχο ταυτοπροσωπίας, αυτά καλύπτονται από τους επιτηρητές.</a:t>
            </a:r>
          </a:p>
        </p:txBody>
      </p:sp>
    </p:spTree>
    <p:extLst>
      <p:ext uri="{BB962C8B-B14F-4D97-AF65-F5344CB8AC3E}">
        <p14:creationId xmlns="" xmlns:p14="http://schemas.microsoft.com/office/powerpoint/2010/main" val="11622728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A2B3943-74C9-4CC7-B5EB-9C6806DD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Ειδικότερα: Πανελλαδικές (2)</a:t>
            </a:r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6144D0B-9D1A-43D0-9BB3-3B049322B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093" y="1600200"/>
            <a:ext cx="8749665" cy="4757758"/>
          </a:xfrm>
        </p:spPr>
        <p:txBody>
          <a:bodyPr>
            <a:normAutofit/>
          </a:bodyPr>
          <a:lstStyle/>
          <a:p>
            <a:pPr algn="just"/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Ο χρόνος προετοιμασίας δεν υπερβαίνει τις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ώρες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Ο/Η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επιτηρητής/</a:t>
            </a:r>
            <a:r>
              <a:rPr lang="el-GR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τρια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μπορεί να διαβάσει τα θέματα αν ζητηθεί από τον/ην εξεταζόμενο/η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Μετά τη παρέλευση του τρίωρου χρόνου προετοιμασίας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ή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όταν κάποιος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υποψήφιος/α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δηλώσει ότι είναι έτοιμος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για αξιολόγηση (πριν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την παρέλευση του τρίωρου),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ξεκινά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αξιολόγηση -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βαθμολόγηση.</a:t>
            </a:r>
          </a:p>
        </p:txBody>
      </p:sp>
    </p:spTree>
    <p:extLst>
      <p:ext uri="{BB962C8B-B14F-4D97-AF65-F5344CB8AC3E}">
        <p14:creationId xmlns="" xmlns:p14="http://schemas.microsoft.com/office/powerpoint/2010/main" val="38819179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4FCB2C8-027A-4305-8E9D-8C14E5EB1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169" y="76200"/>
            <a:ext cx="8101542" cy="1048544"/>
          </a:xfrm>
        </p:spPr>
        <p:txBody>
          <a:bodyPr>
            <a:normAutofit/>
          </a:bodyPr>
          <a:lstStyle/>
          <a:p>
            <a:pPr algn="ctr"/>
            <a:r>
              <a:rPr lang="el-GR" sz="4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Διαδικασία εξέτασης από την </a:t>
            </a:r>
            <a:r>
              <a:rPr lang="el-GR" sz="40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επιτροπή (3)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3ADD6664-4D3C-482D-A0C7-E8C76A2CA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169" y="1268760"/>
            <a:ext cx="8101542" cy="5400600"/>
          </a:xfrm>
        </p:spPr>
        <p:txBody>
          <a:bodyPr>
            <a:normAutofit/>
          </a:bodyPr>
          <a:lstStyle/>
          <a:p>
            <a:pPr algn="just"/>
            <a:endParaRPr lang="el-G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l-G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επιτροπή αποτελείται από 3 μέλη (μπορεί να παρίσταται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Σύμβουλος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Ε.Α. και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Προϊστάμενος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ή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κπαιδευτικός ΚΕΣΥ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μόνο για παροχή πληροφοριών ή διευκρινήσεων επί ειδικών εκπαιδευτικών θεμάτων).</a:t>
            </a:r>
          </a:p>
          <a:p>
            <a:pPr algn="just"/>
            <a:endParaRPr lang="el-G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εξεταζόμενος/η αναπτύσσει προφορικά τις απαντήσεις στα θέματα με όποια σειρά επιθυμεί, συμβουλευόμενος/η το τετράδιό του αν θέλει.</a:t>
            </a:r>
          </a:p>
          <a:p>
            <a:pPr algn="just"/>
            <a:endParaRPr lang="el-G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30419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Σκοπός της εκδήλωσης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l-GR" sz="2800" dirty="0" smtClean="0"/>
          </a:p>
          <a:p>
            <a:pPr algn="ctr">
              <a:buNone/>
            </a:pPr>
            <a:endParaRPr lang="el-GR" sz="2800" dirty="0" smtClean="0"/>
          </a:p>
          <a:p>
            <a:pPr algn="ctr">
              <a:buNone/>
            </a:pPr>
            <a:r>
              <a:rPr lang="el-GR" sz="2800" dirty="0" smtClean="0"/>
              <a:t>Η έγκυρη και έγκαιρη ενημέρωση εκπαιδευτικών, γονέων και μαθητών για όσα προβλέπονται σχετικά με την προφορική εξέταση.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A441A216-4D57-4EF3-B02E-22C9D45FF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ΠΡΟΣΟΧΗ</a:t>
            </a:r>
            <a:endParaRPr lang="el-G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9D759025-742B-454E-B7BF-25C5DBBF5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l-GR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Εάν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ο εξεταζόμενος/η, αντιληφθεί ότι έχει κατανοήσει λάθος μία ερώτηση η έχει να συμπληρώσει κάτι </a:t>
            </a:r>
            <a:r>
              <a:rPr lang="el-GR" sz="2800" b="1" dirty="0">
                <a:latin typeface="Calibri" panose="020F0502020204030204" pitchFamily="34" charset="0"/>
                <a:cs typeface="Calibri" panose="020F0502020204030204" pitchFamily="34" charset="0"/>
              </a:rPr>
              <a:t>ΚΑΤΑ ΤΗΝ ΔΙΑΡΚΕΙΑ ΤΗΣ ΠΡΟΦΟΡΙΚΗΣ ΕΞΕΤΑΣΗΣ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, μπορεί να ζητήσει επί πλέον χρόνο από την επιτροπή για να κάνει συμπληρώσεις. </a:t>
            </a:r>
            <a:endParaRPr lang="el-GR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Ο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χρόνος αυτός δεν μπορεί να υπερβαίνει συνολικά τα 30' (τριάντα λεπτά) και </a:t>
            </a:r>
            <a:r>
              <a:rPr lang="el-GR" sz="2800" b="1" dirty="0">
                <a:latin typeface="Calibri" panose="020F0502020204030204" pitchFamily="34" charset="0"/>
                <a:cs typeface="Calibri" panose="020F0502020204030204" pitchFamily="34" charset="0"/>
              </a:rPr>
              <a:t>ΕΙΝΑΙ ΣΤΗΝ ΔΙΑΚΡΙΤΙΚΗ ΕΥΧΕΡΕΙΑ ΤΗΣ ΕΠΙΤΡΟΠΗΣ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να τον δώσει η όχι.</a:t>
            </a:r>
          </a:p>
        </p:txBody>
      </p:sp>
    </p:spTree>
    <p:extLst>
      <p:ext uri="{BB962C8B-B14F-4D97-AF65-F5344CB8AC3E}">
        <p14:creationId xmlns="" xmlns:p14="http://schemas.microsoft.com/office/powerpoint/2010/main" val="24561897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93D8D1CE-737F-4ED3-A8AD-BDD0498C3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3" y="0"/>
            <a:ext cx="8749665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Διαδικασία βαθμολόγησης</a:t>
            </a:r>
            <a:endParaRPr lang="el-G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84519CBD-2A07-4611-BEEE-D60DC576E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33" y="1142985"/>
            <a:ext cx="8749665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Πρόεδρος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της επιτροπής παραδίδει το τετράδιο στον πρώτο βαθμολογητή, ο οποίος αναγράφει αναλυτικά την βαθμολογία και υπογράφει.</a:t>
            </a:r>
          </a:p>
          <a:p>
            <a:pPr>
              <a:spcBef>
                <a:spcPts val="0"/>
              </a:spcBef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Κατόπιν καλύπτεται ο βαθμός και το τετράδιο παραδίδεται στον δεύτερο βαθμολογητή. Αν υπάρχει διαφορά μεγαλύτερη από 12 μονάδες, βαθμολογεί και τρίτος βαθμολογητής.</a:t>
            </a:r>
          </a:p>
          <a:p>
            <a:pPr>
              <a:spcBef>
                <a:spcPts val="0"/>
              </a:spcBef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εξεταστές κατά την διάρκεια της βαθμολόγησης μπορεί να κρατούν σημειώσεις, τις οποίες δεν πρέπει να μοιράζονται με τους άλλους βαθμολογητές και τις καταστρέφουν μετά το πέρας της εξέτασης.</a:t>
            </a:r>
          </a:p>
          <a:p>
            <a:pPr>
              <a:spcBef>
                <a:spcPts val="0"/>
              </a:spcBef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Τέλος, απαγορεύεται στους εξεταστές να παρέχουν οποιαδήποτε πληροφορία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στον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εξεταζόμενο ή σε οποιονδήποτε άλλον σχετικά με την αξιολόγηση ή την βαθμολογία του εξεταζόμενου.</a:t>
            </a:r>
          </a:p>
        </p:txBody>
      </p:sp>
    </p:spTree>
    <p:extLst>
      <p:ext uri="{BB962C8B-B14F-4D97-AF65-F5344CB8AC3E}">
        <p14:creationId xmlns="" xmlns:p14="http://schemas.microsoft.com/office/powerpoint/2010/main" val="36375338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AD2850CE-E1BC-47AC-8300-9098B44D0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Μερικές συμβουλές προς μαθητές</a:t>
            </a:r>
            <a:r>
              <a:rPr lang="el-GR" sz="32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BD76A4E-4DB5-4601-8981-784992269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Επισκεφτείτε από πριν το εξεταστικό κέντρο για να μην αγχωθείτε για την διαδρομή και χρονομετρήστε την απόσταση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Διαβάστε (η ακούστε) πολύ - πολύ προσεχτικά τα ερωτήματα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Ξεκινήστε από τα θέματα που ξέρετε καλά και αφήστε τελευταία εκείνα που «σκαλώσατε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».</a:t>
            </a:r>
          </a:p>
          <a:p>
            <a:pPr algn="just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αγχωθείτε,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ασκήσεις χαλάρωσης (κλείστε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τα μάτια, πάρτε βαθιές ανάσες και σκεφτείτε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κάτι όμορφο).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68094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82022F59-59F9-4365-96C3-452358E16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169" y="260648"/>
            <a:ext cx="8101542" cy="5911552"/>
          </a:xfrm>
        </p:spPr>
        <p:txBody>
          <a:bodyPr>
            <a:normAutofit lnSpcReduction="10000"/>
          </a:bodyPr>
          <a:lstStyle/>
          <a:p>
            <a:pPr algn="just"/>
            <a:endParaRPr lang="el-G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Να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έχετε κατά νου ότι η διαδικασία της προφορικής εξέτασης σε αυτή την φάση, θα διαφέρει ίσως από αυτή που έχετε ζήσει στο σχολείο στο εξής: επειδή είναι μια διαδικασία που γίνεται σε πανελλαδικό επίπεδο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έχει επίσημο χαρακτήρα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l-G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Συνεπώς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τα μέλη της επιτροπής δεν επιτρέπεται να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εκφράζονται με λόγια ή με τις εκφράσεις του προσώπου τους και να δίνουν πληροφορίες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για την ορθότητα ή όχι της απάντησης.</a:t>
            </a:r>
          </a:p>
          <a:p>
            <a:pPr algn="just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λίγα λόγια, αν στέκονται ανέκφραστοι απέναντί σας δεν σημαίνει ότι δεν απαντάτε σωστά, είναι επειδή δεν επιτρέπεται να σας δώσουν πληροφορίες.</a:t>
            </a:r>
          </a:p>
          <a:p>
            <a:pPr algn="just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αγχώνεστε με όλο αυτό, αντικαταστήστε τα πρόσωπα των μελών της επιτροπής με αγαπημένους σας καθηγητές και όλα θα πάνε καλύτερα.</a:t>
            </a:r>
          </a:p>
          <a:p>
            <a:pPr algn="just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75075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Προβληματισμοί…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Είναι όντως </a:t>
            </a:r>
            <a:r>
              <a:rPr lang="el-GR" sz="2800" dirty="0" err="1" smtClean="0"/>
              <a:t>διευκολυντική</a:t>
            </a:r>
            <a:r>
              <a:rPr lang="el-GR" sz="2800" dirty="0" smtClean="0"/>
              <a:t> η προφορική εξέταση στις Πανελλαδικές;</a:t>
            </a:r>
          </a:p>
          <a:p>
            <a:r>
              <a:rPr lang="el-GR" sz="2800" dirty="0" smtClean="0"/>
              <a:t>Ποια ή αξιοπιστία της </a:t>
            </a:r>
            <a:r>
              <a:rPr lang="el-GR" sz="2800" dirty="0" err="1" smtClean="0"/>
              <a:t>προφορικότητας</a:t>
            </a:r>
            <a:r>
              <a:rPr lang="el-GR" sz="2800" dirty="0" smtClean="0"/>
              <a:t> χωρίς δυνατότητα καταγραφής και </a:t>
            </a:r>
            <a:r>
              <a:rPr lang="el-GR" sz="2800" dirty="0" err="1" smtClean="0"/>
              <a:t>επαναβαθμολόγησης</a:t>
            </a:r>
            <a:r>
              <a:rPr lang="el-GR" sz="2800" dirty="0" smtClean="0"/>
              <a:t>;</a:t>
            </a:r>
          </a:p>
          <a:p>
            <a:endParaRPr lang="el-GR" sz="2800" dirty="0" smtClean="0"/>
          </a:p>
          <a:p>
            <a:r>
              <a:rPr lang="el-GR" sz="2800" dirty="0" smtClean="0"/>
              <a:t>Πόσο έτοιμα είναι τα παιδιά γι αυτές τις εξετάσεις χωρίς ανάλογη διδασκαλία και εξάσκηση;</a:t>
            </a:r>
          </a:p>
          <a:p>
            <a:r>
              <a:rPr lang="el-GR" sz="2800" dirty="0" smtClean="0"/>
              <a:t>Μήπως πρέπει να στραφούμε σε άλλες προσεγγίσεις; (π.χ. αξιοποίηση ΤΠΕ κλπ)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Προφορική εξέταση σε </a:t>
            </a:r>
            <a:r>
              <a:rPr lang="el-GR" sz="3600" b="1" u="sng" dirty="0" err="1" smtClean="0"/>
              <a:t>ενδοσχολικό</a:t>
            </a:r>
            <a:r>
              <a:rPr lang="el-GR" sz="3600" dirty="0" smtClean="0"/>
              <a:t> επίπεδο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l-GR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προφορική εξέταση αφορά κάθε είδους εξέταση σε σχέση με τη σχολική διαδικασία: τεστ, ωριαία διαγωνίσματα, προαγωγικές και απολυτήριες εξετάσεις.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endParaRPr lang="el-GR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Κρίνεται σκόπιμο ο μαθητής να παραδίδει γραπτό στα ωριαία διαγωνίσματα και στα τεστ όπως και οι συνομήλικοί του.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Το γραπτό ωστόσο δε θα βαθμολογείται καθώς πρέπει να ακολουθεί άμεσα (στο διάλειμμα) προφορική εξέταση των ίδιων θεμάτων.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Η διεξαγωγή της προφορικής εξέτασης πρέπει να γίνεται σε κλίμα ασφάλειας, αποδοχής και σεβασμού της ιδιαιτερότητάς του μαθητή. </a:t>
            </a: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u="sng" dirty="0" err="1" smtClean="0"/>
              <a:t>Ενδοσχολικό</a:t>
            </a:r>
            <a:r>
              <a:rPr lang="el-GR" sz="3200" dirty="0" smtClean="0"/>
              <a:t> επίπεδο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7200" algn="just">
              <a:spcBef>
                <a:spcPts val="0"/>
              </a:spcBef>
            </a:pPr>
            <a:endParaRPr lang="el-GR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Bef>
                <a:spcPts val="0"/>
              </a:spcBef>
            </a:pP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Στα θεωρητικά μαθήματα (π.χ. Ιστορία, Νεοελληνική Λογοτεχνία – Γλώσσα, Έκθεση) να επικεντρώνεται στην κατανόηση των βασικών εννοιών και στην προφορική παρουσίαση των επιχειρημάτων του. </a:t>
            </a:r>
          </a:p>
          <a:p>
            <a:pPr indent="457200" algn="just">
              <a:spcBef>
                <a:spcPts val="0"/>
              </a:spcBef>
              <a:buNone/>
            </a:pPr>
            <a:endParaRPr lang="el-GR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Bef>
                <a:spcPts val="0"/>
              </a:spcBef>
            </a:pP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Στα πρακτικά μαθήματα π.χ. Μαθηματικά, Φυσική, Χημεία είναι πιθανό ο μαθητής να κάνει υπολογιστικά λάθη στις πράξεις ή να αδυνατεί στην απομνημόνευση τύπων και ορισμών. Ο καθηγητής χρειάζεται να παρεμβαίνει, να επισημαίνει το λάθος και να του ζητά να προχωρήσει.</a:t>
            </a: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Τα θέματα μπορούν να τροποποιούνται…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l-GR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α) </a:t>
            </a:r>
            <a:r>
              <a:rPr lang="el-GR" sz="2400" b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Ως προς την παρουσίαση τους</a:t>
            </a:r>
            <a:r>
              <a:rPr lang="el-GR" sz="24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Οι ερωτήσεις των διαφόρων μαθημάτων είναι απαραίτητο να ξαναδιαβάζονται από τον καθηγητή και να παρέχονται επιπλέον εξηγήσεις, ώστε να είναι απόλυτα κατανοητό το περιεχόμενό τους.</a:t>
            </a:r>
          </a:p>
          <a:p>
            <a:pPr algn="just">
              <a:spcBef>
                <a:spcPts val="0"/>
              </a:spcBef>
            </a:pPr>
            <a:endParaRPr lang="el-GR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β) </a:t>
            </a:r>
            <a:r>
              <a:rPr lang="el-GR" sz="2400" b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Ως προς το χρόνο</a:t>
            </a: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Παροχή περισσότερου χρόνου.</a:t>
            </a:r>
          </a:p>
          <a:p>
            <a:pPr algn="just">
              <a:spcBef>
                <a:spcPts val="0"/>
              </a:spcBef>
            </a:pPr>
            <a:endParaRPr lang="el-GR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γ) </a:t>
            </a:r>
            <a:r>
              <a:rPr lang="el-GR" sz="2400" b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Ως προς τη μορφή ερωτήσεων</a:t>
            </a:r>
            <a:r>
              <a:rPr lang="el-GR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καλύτερο να  αποφεύγονται  οι ερωτήσεις ανοιχτού τύπου ή να αναλύονται σε </a:t>
            </a:r>
            <a:r>
              <a:rPr lang="el-GR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υποερωτήσεις</a:t>
            </a:r>
            <a:r>
              <a:rPr lang="el-G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Όπου είναι εφικτό να επιλέγονται εναλλακτικές μορφές ερωτήσεων όπως πολλαπλών επιλογών, κλειστές ερωτήσεις, ερωτήσεις αντιστοίχισης, συμπλήρωσης κενών.</a:t>
            </a:r>
          </a:p>
          <a:p>
            <a:pPr>
              <a:spcBef>
                <a:spcPts val="0"/>
              </a:spcBef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91169" y="76200"/>
            <a:ext cx="8101542" cy="923908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Η Πρόκληση;</a:t>
            </a:r>
            <a:endParaRPr lang="el-GR" sz="3200" dirty="0"/>
          </a:p>
        </p:txBody>
      </p:sp>
      <p:pic>
        <p:nvPicPr>
          <p:cNvPr id="1026" name="Picture 2" descr="ÎÏÎ¿ÏÎ­Î»ÎµÏÎ¼Î± ÎµÎ¹ÎºÏÎ½Î±Ï Î³Î¹Î± ÏÏÎ¿Î¹Î½Î¿Î²Î¬ÏÎ·Ï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38" y="884591"/>
            <a:ext cx="8506678" cy="5973409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4936877" y="3214686"/>
            <a:ext cx="2962147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l-GR" b="1" dirty="0" smtClean="0">
                <a:solidFill>
                  <a:srgbClr val="FF0000"/>
                </a:solidFill>
              </a:rPr>
              <a:t>Να δώσουμε τη δυνατότητα στο μαθητή να αναδείξει τις πραγματικές του γνώσεις, με διευκολύνσεις 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911396" y="4929198"/>
            <a:ext cx="2678022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l-GR" b="1" dirty="0" smtClean="0">
                <a:solidFill>
                  <a:srgbClr val="FF0000"/>
                </a:solidFill>
              </a:rPr>
              <a:t>Χωρίς να γίνουμε σε καμία περίπτωση χαριστικοί</a:t>
            </a:r>
            <a:r>
              <a:rPr lang="el-GR" dirty="0" smtClean="0"/>
              <a:t>  (με επιεική αξιολόγηση ή ιδιαίτερη μεταχείριση)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/>
          <a:srcRect l="26928" t="33301" r="6637" b="6030"/>
          <a:stretch>
            <a:fillRect/>
          </a:stretch>
        </p:blipFill>
        <p:spPr bwMode="auto">
          <a:xfrm>
            <a:off x="0" y="1500174"/>
            <a:ext cx="9739675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431769" y="285728"/>
            <a:ext cx="87868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Γραμμή Πληροφοριών και Γραμμή Ψυχολογικής Στήριξης για υποψήφιους μαθητές/</a:t>
            </a:r>
            <a:r>
              <a:rPr lang="el-GR" sz="2800" b="1" dirty="0" err="1" smtClean="0"/>
              <a:t>τριες</a:t>
            </a:r>
            <a:r>
              <a:rPr lang="el-GR" sz="2800" b="1" dirty="0" smtClean="0"/>
              <a:t> Γ’ Λυκείου</a:t>
            </a:r>
            <a:endParaRPr lang="el-GR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Ποιο το Νομοθετικό Πλαίσιο;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5681" y="1285861"/>
            <a:ext cx="369126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2800" b="1" u="sng" dirty="0" smtClean="0">
                <a:solidFill>
                  <a:srgbClr val="FF0000"/>
                </a:solidFill>
              </a:rPr>
              <a:t>Νόμοι</a:t>
            </a:r>
          </a:p>
          <a:p>
            <a:pPr>
              <a:buNone/>
            </a:pPr>
            <a:endParaRPr lang="el-GR" sz="2800" b="1" u="sng" dirty="0" smtClean="0">
              <a:solidFill>
                <a:srgbClr val="FF0000"/>
              </a:solidFill>
            </a:endParaRPr>
          </a:p>
          <a:p>
            <a:r>
              <a:rPr lang="el-GR" sz="2800" dirty="0" smtClean="0">
                <a:solidFill>
                  <a:srgbClr val="FF0000"/>
                </a:solidFill>
              </a:rPr>
              <a:t>Ν. 3699/2008      </a:t>
            </a:r>
            <a:r>
              <a:rPr lang="el-GR" sz="2800" dirty="0" smtClean="0"/>
              <a:t>(ΦΕΚ 199),</a:t>
            </a:r>
          </a:p>
          <a:p>
            <a:endParaRPr lang="el-GR" sz="2800" dirty="0" smtClean="0"/>
          </a:p>
          <a:p>
            <a:r>
              <a:rPr lang="el-GR" sz="2800" dirty="0" smtClean="0"/>
              <a:t>Άρθρο 28 του         </a:t>
            </a:r>
            <a:r>
              <a:rPr lang="el-GR" sz="2800" dirty="0" smtClean="0">
                <a:solidFill>
                  <a:srgbClr val="FF0000"/>
                </a:solidFill>
              </a:rPr>
              <a:t>Ν. 4186/2013 </a:t>
            </a:r>
            <a:r>
              <a:rPr lang="el-GR" sz="2800" dirty="0" smtClean="0"/>
              <a:t>(ΦΕΚ 193) και </a:t>
            </a:r>
          </a:p>
          <a:p>
            <a:endParaRPr lang="el-GR" sz="2800" dirty="0" smtClean="0"/>
          </a:p>
          <a:p>
            <a:r>
              <a:rPr lang="el-GR" sz="2800" dirty="0" smtClean="0"/>
              <a:t>Άρθρο 51 του </a:t>
            </a:r>
            <a:r>
              <a:rPr lang="el-GR" sz="2800" dirty="0" smtClean="0">
                <a:solidFill>
                  <a:srgbClr val="FF0000"/>
                </a:solidFill>
              </a:rPr>
              <a:t>Ν. 4547/2018</a:t>
            </a:r>
            <a:r>
              <a:rPr lang="el-GR" sz="2800" dirty="0" smtClean="0"/>
              <a:t> (ΦΕΚ 102)</a:t>
            </a:r>
            <a:endParaRPr lang="el-GR" sz="2800" dirty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4718049" y="1285861"/>
            <a:ext cx="4396215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el-GR" sz="2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Υπουργικές </a:t>
            </a:r>
            <a:r>
              <a:rPr lang="el-GR" sz="2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Αποφάσεις ΥΠΑΙΘ</a:t>
            </a:r>
            <a:endParaRPr lang="el-GR" sz="2600" b="1" u="sng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el-GR" sz="2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Φ.253/155439/Β6/16-12-2009 (</a:t>
            </a:r>
            <a:r>
              <a:rPr lang="el-GR" sz="2200" dirty="0" smtClean="0">
                <a:latin typeface="Calibri" panose="020F0502020204030204" pitchFamily="34" charset="0"/>
              </a:rPr>
              <a:t>ΦΕΚ 2544</a:t>
            </a: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), 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l-GR" sz="2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11586/Γ6/28-1-2011 (</a:t>
            </a:r>
            <a:r>
              <a:rPr lang="el-GR" sz="2200" dirty="0" smtClean="0">
                <a:latin typeface="Calibri" panose="020F0502020204030204" pitchFamily="34" charset="0"/>
              </a:rPr>
              <a:t>ΦΕΚ 262</a:t>
            </a: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l-GR" sz="26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Φ.251/66815/Α5/7-6-2021</a:t>
            </a:r>
            <a:endParaRPr lang="el-GR" sz="2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l-GR" sz="2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Φ.251/42697/Α5</a:t>
            </a: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/ 13-4-2022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911396" y="5934670"/>
            <a:ext cx="82788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/>
              <a:t>Υποβολή δικαιολογητικών για προφορική ή γραπτή εξέταση υποψηφίων με αναπηρία και ειδικές εκπαιδευτικές ανάγκες ή ειδικές μαθησιακές δυσκολίες, βάσει του Ν.3699/2008, στις πανελλαδικές εξετάσεις </a:t>
            </a:r>
            <a:r>
              <a:rPr lang="el-GR" b="1" dirty="0" smtClean="0"/>
              <a:t>ΓΕΛ &amp; ΕΠΑΛ </a:t>
            </a:r>
            <a:r>
              <a:rPr lang="el-GR" b="1" dirty="0"/>
              <a:t>έτους </a:t>
            </a:r>
            <a:r>
              <a:rPr lang="el-GR" b="1" dirty="0" smtClean="0"/>
              <a:t>2022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18587009-0A93-434C-B82E-F89B859A1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7" y="428604"/>
            <a:ext cx="8749665" cy="61436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ΣΑΣ </a:t>
            </a:r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ΕΥΧΑΡΙΣΤΩ ΓΙΑ ΤΗΝ ΠΡΟΣΟΧΗ 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ΣΑΣ</a:t>
            </a:r>
          </a:p>
          <a:p>
            <a:pPr marL="0" indent="0">
              <a:buNone/>
            </a:pP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</a:p>
          <a:p>
            <a:pPr marL="0" indent="0">
              <a:buNone/>
            </a:pP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</a:t>
            </a:r>
            <a:r>
              <a:rPr 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ΚΑΛΗ ΕΠΙΤΥΧΙΑ																																										</a:t>
            </a:r>
          </a:p>
          <a:p>
            <a:pPr marL="0" indent="0">
              <a:buNone/>
            </a:pPr>
            <a:endParaRPr lang="el-GR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Περισσότερα στην ιστοσελίδα του 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ΚΕΔΑΣΥ 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Δράμας</a:t>
            </a:r>
          </a:p>
          <a:p>
            <a:pPr marL="0" indent="0" algn="ctr">
              <a:buNone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http://kesy.dra.sch.gr/index.php/material/special-education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&amp;</a:t>
            </a:r>
            <a:endParaRPr lang="el-GR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Πανελλαδικές: Οδηγός επιτυχίας στην εποχή του </a:t>
            </a: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Covid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– 19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l-GR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Γραμμές Υποστήριξης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34CFDAAF-4775-42E7-BB76-B3A1225D30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479" y="2500306"/>
            <a:ext cx="2149609" cy="1785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770588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Ισχύς γνωματεύσεων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400" dirty="0" smtClean="0"/>
          </a:p>
          <a:p>
            <a:r>
              <a:rPr lang="el-GR" sz="2400" dirty="0" smtClean="0"/>
              <a:t>Επισημαίνεται ότι σύμφωνα με το άρθρο 234 του Ν.4823/2021 (ΦΕΚ 136 Α΄) οι διατάξεις του συγκεκριμένου νόμου δεν θίγουν την ισχύ των αξιολογικών εκθέσεων - γνωματεύσεων που έχουν εκδοθεί έως την έναρξη ισχύος του (3-8-2021).</a:t>
            </a:r>
          </a:p>
          <a:p>
            <a:endParaRPr lang="el-GR" sz="2400" dirty="0" smtClean="0"/>
          </a:p>
          <a:p>
            <a:r>
              <a:rPr lang="el-GR" sz="2400" dirty="0" smtClean="0"/>
              <a:t>Στις περιπτώσεις αξιολογικών εκθέσεων – γνωματεύσεων και πιστοποιητικών που εκδίδονται μεταγενέστερα από τις 3-8-2021, απαιτείται αξιολογική έκθεση από τα ΚΕΔΑΣΥ, ως έχοντα την αποκλειστική αρμοδιότητα λήψης της απόφασης.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45" y="0"/>
            <a:ext cx="8749665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Ποιες κατηγορίες ΕΕΑ και Αναπηρίας δικαιούνται προφορικές εξετάσεις;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3207" y="1357298"/>
            <a:ext cx="8749665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000" dirty="0" smtClean="0"/>
              <a:t>Άτομα με Ειδικές Μαθησιακές Δυσκολίες…</a:t>
            </a:r>
          </a:p>
          <a:p>
            <a:pPr marL="914400" lvl="1" indent="-514350"/>
            <a:r>
              <a:rPr lang="el-GR" sz="2000" dirty="0" smtClean="0"/>
              <a:t>ΔΥΣ-</a:t>
            </a:r>
            <a:r>
              <a:rPr lang="el-GR" sz="2000" dirty="0" err="1" smtClean="0"/>
              <a:t>λεξία</a:t>
            </a:r>
            <a:r>
              <a:rPr lang="el-GR" sz="2000" dirty="0" smtClean="0"/>
              <a:t>, </a:t>
            </a:r>
            <a:r>
              <a:rPr lang="el-GR" sz="2000" dirty="0"/>
              <a:t>-</a:t>
            </a:r>
            <a:r>
              <a:rPr lang="el-GR" sz="2000" dirty="0" err="1" smtClean="0"/>
              <a:t>αναγνωσία</a:t>
            </a:r>
            <a:r>
              <a:rPr lang="el-GR" sz="2000" dirty="0" smtClean="0"/>
              <a:t>, -</a:t>
            </a:r>
            <a:r>
              <a:rPr lang="el-GR" sz="2000" dirty="0" err="1" smtClean="0"/>
              <a:t>γραφία</a:t>
            </a:r>
            <a:r>
              <a:rPr lang="el-GR" sz="2000" dirty="0" smtClean="0"/>
              <a:t>, -ορθογραφία, -</a:t>
            </a:r>
            <a:r>
              <a:rPr lang="el-GR" sz="2000" dirty="0" err="1" smtClean="0"/>
              <a:t>αριθμησία</a:t>
            </a:r>
            <a:r>
              <a:rPr lang="el-GR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smtClean="0">
                <a:cs typeface="Times New Roman" panose="02020603050405020304" pitchFamily="18" charset="0"/>
              </a:rPr>
              <a:t>Άτομα</a:t>
            </a:r>
            <a:r>
              <a:rPr lang="el-GR" sz="2000" dirty="0" smtClean="0">
                <a:cs typeface="Calibri" panose="020F0502020204030204" pitchFamily="34" charset="0"/>
              </a:rPr>
              <a:t> με σύνθετες γνωστικές, συναισθηματικές και κοινωνικές δυσκολίες, </a:t>
            </a:r>
            <a:r>
              <a:rPr lang="el-GR" sz="2000" dirty="0" smtClean="0">
                <a:solidFill>
                  <a:srgbClr val="FF0000"/>
                </a:solidFill>
                <a:cs typeface="Calibri" panose="020F0502020204030204" pitchFamily="34" charset="0"/>
              </a:rPr>
              <a:t>παραβατική συμπεριφορά λόγω κακοποίησης</a:t>
            </a:r>
            <a:r>
              <a:rPr lang="el-GR" sz="2000" dirty="0" smtClean="0">
                <a:cs typeface="Calibri" panose="020F0502020204030204" pitchFamily="34" charset="0"/>
              </a:rPr>
              <a:t>, </a:t>
            </a:r>
            <a:r>
              <a:rPr lang="el-GR" sz="2000" dirty="0" err="1" smtClean="0">
                <a:cs typeface="Calibri" panose="020F0502020204030204" pitchFamily="34" charset="0"/>
              </a:rPr>
              <a:t>γονεϊκής</a:t>
            </a:r>
            <a:r>
              <a:rPr lang="el-GR" sz="2000" dirty="0" smtClean="0">
                <a:cs typeface="Calibri" panose="020F0502020204030204" pitchFamily="34" charset="0"/>
              </a:rPr>
              <a:t> παραμέλησης και εγκατάλειψης ή λόγω ενδοοικογενειακής βίας, εφόσον έχουν Ειδικές Εκπαιδευτικές Ανάγκες.</a:t>
            </a:r>
            <a:endParaRPr lang="el-G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000" dirty="0" smtClean="0"/>
              <a:t>Άτομα με Διαταραχή Αυτιστικού Φάσματος</a:t>
            </a:r>
            <a:r>
              <a:rPr lang="el-GR" sz="2000" dirty="0" smtClean="0">
                <a:solidFill>
                  <a:srgbClr val="FF0000"/>
                </a:solidFill>
              </a:rPr>
              <a:t>*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smtClean="0"/>
              <a:t>Άτομα με μόνιμη ή προσωρινή Αναπηρία…</a:t>
            </a:r>
          </a:p>
          <a:p>
            <a:pPr lvl="1" algn="just"/>
            <a:r>
              <a:rPr lang="el-GR" sz="2000" dirty="0" smtClean="0"/>
              <a:t>i) είναι τυφλοί (Ν. 958/1979, ΦΕΚ 191 Α΄) ή έχουν ποσοστό αναπηρίας στην όρασή τους τουλάχιστον 67%</a:t>
            </a:r>
          </a:p>
          <a:p>
            <a:pPr lvl="1"/>
            <a:r>
              <a:rPr lang="el-GR" sz="2000" dirty="0" smtClean="0"/>
              <a:t>ii) έχουν κινητική αναπηρία τουλάχιστον 67% μόνιμη ή προσωρινή, που συνδέεται με τα άνω άκρα, </a:t>
            </a:r>
          </a:p>
          <a:p>
            <a:pPr lvl="1"/>
            <a:r>
              <a:rPr lang="el-GR" sz="2000" dirty="0" smtClean="0"/>
              <a:t>iii) πάσχουν από </a:t>
            </a:r>
            <a:r>
              <a:rPr lang="el-GR" sz="2000" dirty="0" err="1" smtClean="0"/>
              <a:t>σπαστικότητα</a:t>
            </a:r>
            <a:r>
              <a:rPr lang="el-GR" sz="2000" dirty="0" smtClean="0"/>
              <a:t> των άνω άκρων, </a:t>
            </a:r>
          </a:p>
          <a:p>
            <a:pPr lvl="1"/>
            <a:r>
              <a:rPr lang="el-GR" sz="2000" dirty="0" err="1" smtClean="0"/>
              <a:t>iν</a:t>
            </a:r>
            <a:r>
              <a:rPr lang="el-GR" sz="2000" dirty="0" smtClean="0"/>
              <a:t>) πάσχουν από </a:t>
            </a:r>
            <a:r>
              <a:rPr lang="el-GR" sz="2000" dirty="0" smtClean="0">
                <a:solidFill>
                  <a:srgbClr val="FF0000"/>
                </a:solidFill>
              </a:rPr>
              <a:t>κάταγμα ή άλλη προσωρινή βλάβη των άνω άκρων που καθιστά αδύνατη τη χρήση τους για γραφή εξετάζονται γραπτά στις Επαναληπτικές Πανελλαδικές Εξετάσεις (άρθ. 13</a:t>
            </a:r>
            <a:r>
              <a:rPr lang="el-GR" sz="2000" baseline="30000" dirty="0" smtClean="0">
                <a:solidFill>
                  <a:srgbClr val="FF0000"/>
                </a:solidFill>
              </a:rPr>
              <a:t>Α</a:t>
            </a:r>
            <a:r>
              <a:rPr lang="el-GR" sz="2000" dirty="0" smtClean="0">
                <a:solidFill>
                  <a:srgbClr val="FF0000"/>
                </a:solidFill>
              </a:rPr>
              <a:t>, Ν. 4186/2013). </a:t>
            </a:r>
          </a:p>
          <a:p>
            <a:pPr marL="914400" lvl="1" indent="-514350"/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Πώς πιστοποιούνται οι ΕΕΑ ή η Αναπηρία;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Με έγγραφο που έχει εκδοθεί από τα αρμόδια κατά περίπτωση όργανα, όπως:</a:t>
            </a:r>
          </a:p>
          <a:p>
            <a:pPr lvl="1"/>
            <a:r>
              <a:rPr lang="el-GR" dirty="0" smtClean="0"/>
              <a:t>Γνωμάτευση ΚΕΣΥ ή ΚΕΔΔΥ,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Κοινοτικά Κέντρα Ψυχικής Υγείας Παιδιών και Εφήβων ή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Ιατροπαιδαγωγικά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κέντρα (ΙΠΔ) άλλων Υπουργείων (αναγνωρισμένα).</a:t>
            </a:r>
          </a:p>
          <a:p>
            <a:pPr lvl="2"/>
            <a:r>
              <a:rPr lang="el-GR" dirty="0" smtClean="0"/>
              <a:t>Με ιατρική βεβαίωση Δημόσιου Νοσοκομείου, που κοινοποιήθηκε σε δικαστικές αρχές, </a:t>
            </a:r>
            <a:r>
              <a:rPr lang="el-GR" dirty="0" smtClean="0">
                <a:solidFill>
                  <a:srgbClr val="FF0000"/>
                </a:solidFill>
              </a:rPr>
              <a:t>σε περίπτωση κακοποίησης </a:t>
            </a:r>
            <a:r>
              <a:rPr lang="el-GR" dirty="0" smtClean="0"/>
              <a:t>του μαθητή λόγω </a:t>
            </a:r>
            <a:r>
              <a:rPr lang="el-GR" dirty="0" err="1" smtClean="0"/>
              <a:t>γονεϊκής</a:t>
            </a:r>
            <a:r>
              <a:rPr lang="el-GR" dirty="0" smtClean="0"/>
              <a:t> παραμέλησης και εγκατάλειψης ή ενδοοικογενειακής βίας, είτε βεβαίωσης από δικαστική αρχή ή εισαγγελέα ανηλίκων, </a:t>
            </a:r>
            <a:r>
              <a:rPr lang="el-GR" dirty="0" smtClean="0">
                <a:solidFill>
                  <a:srgbClr val="FF0000"/>
                </a:solidFill>
              </a:rPr>
              <a:t>σε περίπτωση </a:t>
            </a:r>
            <a:r>
              <a:rPr lang="el-GR" dirty="0" err="1" smtClean="0">
                <a:solidFill>
                  <a:srgbClr val="FF0000"/>
                </a:solidFill>
              </a:rPr>
              <a:t>παραβατικής</a:t>
            </a:r>
            <a:r>
              <a:rPr lang="el-GR" dirty="0" smtClean="0">
                <a:solidFill>
                  <a:srgbClr val="FF0000"/>
                </a:solidFill>
              </a:rPr>
              <a:t> συμπεριφοράς</a:t>
            </a:r>
            <a:r>
              <a:rPr lang="el-GR" dirty="0" smtClean="0"/>
              <a:t>.</a:t>
            </a:r>
            <a:endParaRPr lang="el-GR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l-GR" dirty="0" smtClean="0"/>
              <a:t>Με ιατρική γνωμάτευση από Δημόσιο Νοσοκομείο… ή από Δημόσιο Κέντρο Υγείας στην περιοχή του/της υποψηφίου/ας (ΚΕΠΑ ή Α/</a:t>
            </a:r>
            <a:r>
              <a:rPr lang="el-GR" dirty="0" err="1" smtClean="0"/>
              <a:t>θμιες</a:t>
            </a:r>
            <a:r>
              <a:rPr lang="el-GR" dirty="0" smtClean="0"/>
              <a:t> Υγειονομικές Επιτροπές).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Προθεσμία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l-GR" sz="2400" dirty="0" smtClean="0"/>
          </a:p>
          <a:p>
            <a:pPr algn="ctr"/>
            <a:r>
              <a:rPr lang="el-GR" sz="2400" dirty="0" smtClean="0"/>
              <a:t>Οι υποψήφιοι υποβάλουν τις αιτήσεις με τις σχετικές αποφάσεις/αξιολογικές εκθέσεις/γνωματεύσεις αναπηρίας και ειδικών εκπαιδευτικών αναγκών ή ειδικών μαθησιακών δυσκολιών, που εξετάζονται προφορικά ή γραπτά κατά περίπτωση, στο Λύκειο που έχει </a:t>
            </a:r>
            <a:r>
              <a:rPr lang="el-GR" sz="2400" dirty="0" smtClean="0">
                <a:solidFill>
                  <a:srgbClr val="FF0000"/>
                </a:solidFill>
              </a:rPr>
              <a:t>υποβληθεί η Αίτηση-Δήλωση για συμμετοχή στις πανελλαδικές εξετάσεις έως και 5 Μαΐου 2022</a:t>
            </a:r>
            <a:endParaRPr lang="el-G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Εξετάζονται γραπτά με διευκόλυνση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2200" dirty="0" smtClean="0"/>
              <a:t>Υποψήφιοι… </a:t>
            </a:r>
          </a:p>
          <a:p>
            <a:r>
              <a:rPr lang="el-GR" sz="2200" dirty="0" smtClean="0"/>
              <a:t>με σοβαρά προβλήματα ακοής (κωφοί, βαρήκοοι, ποσοστό 67% και άνω), </a:t>
            </a:r>
          </a:p>
          <a:p>
            <a:r>
              <a:rPr lang="el-GR" sz="2200" dirty="0" smtClean="0"/>
              <a:t>με προβλήματα λόγου και ομιλίας (δυσαρθρία, τραυλισμός), </a:t>
            </a:r>
          </a:p>
          <a:p>
            <a:r>
              <a:rPr lang="el-GR" sz="2200" dirty="0" smtClean="0"/>
              <a:t>με προβλήματα επιληψίας, </a:t>
            </a:r>
          </a:p>
          <a:p>
            <a:r>
              <a:rPr lang="el-GR" sz="2200" dirty="0" smtClean="0"/>
              <a:t>με Διαταραχή Αυτιστικού Φάσματος,</a:t>
            </a:r>
          </a:p>
          <a:p>
            <a:pPr>
              <a:buNone/>
            </a:pPr>
            <a:r>
              <a:rPr lang="el-GR" sz="2200" dirty="0" smtClean="0"/>
              <a:t>εξετάζονται στις πανελλαδικές εξετάσεις γραπτά </a:t>
            </a:r>
            <a:r>
              <a:rPr lang="el-GR" sz="2200" dirty="0" smtClean="0">
                <a:solidFill>
                  <a:srgbClr val="FF0000"/>
                </a:solidFill>
              </a:rPr>
              <a:t>στα εξεταστικά κέντρα που εξετάζονται και οι υπόλοιποι μαθητές του Λυκείου τους… σε ξεχωριστή αίθουσα</a:t>
            </a:r>
            <a:r>
              <a:rPr lang="el-GR" sz="2200" dirty="0" smtClean="0"/>
              <a:t> και σύμφωνα με τις διατάξεις του άρθρου 64 του Ν.4917/2022 (ΦΕΚ 67 Α’), </a:t>
            </a:r>
          </a:p>
          <a:p>
            <a:pPr>
              <a:buNone/>
            </a:pPr>
            <a:r>
              <a:rPr lang="el-GR" sz="2200" dirty="0" smtClean="0"/>
              <a:t>ειδικά για τις πανελλαδικές εξετάσεις του έτους 2022, ο χρόνος εξέτασής τους μπορεί να παραταθεί με απόφαση της </a:t>
            </a:r>
            <a:r>
              <a:rPr lang="el-GR" sz="2200" dirty="0" err="1" smtClean="0"/>
              <a:t>Λυκειακής</a:t>
            </a:r>
            <a:r>
              <a:rPr lang="el-GR" sz="2200" dirty="0" smtClean="0"/>
              <a:t>/ Εξεταστικής Επιτροπής του Εξεταστικού Κέντρου. </a:t>
            </a:r>
          </a:p>
          <a:p>
            <a:pPr>
              <a:buNone/>
            </a:pPr>
            <a:r>
              <a:rPr lang="el-GR" sz="2200" dirty="0" smtClean="0">
                <a:solidFill>
                  <a:srgbClr val="FF0000"/>
                </a:solidFill>
              </a:rPr>
              <a:t>Ο χρόνος παράτασης της γραπτής εξέτασής τους δεν μπορεί να υπερβαίνει τα τριάντα (30’) λεπτά</a:t>
            </a:r>
            <a:endParaRPr lang="el-GR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Σύγκριση Προφορικού &amp; Γραπτού Λόγου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5681" y="1428737"/>
            <a:ext cx="4374833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u="sng" dirty="0" smtClean="0"/>
              <a:t>Γραπτός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2400" dirty="0" smtClean="0">
                <a:solidFill>
                  <a:srgbClr val="FF0000"/>
                </a:solidFill>
              </a:rPr>
              <a:t>Μήνυμα με λεξιλόγιο, σύνταξη και στίξη (προγραμματισμένη αποθήκευση πληροφοριών).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 smtClean="0"/>
              <a:t>Αφθονία χρόνου (πληροφορίες, αναθεώρηση).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Απουσία συνομιλητή.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2400" dirty="0" err="1" smtClean="0">
                <a:solidFill>
                  <a:schemeClr val="accent3">
                    <a:lumMod val="75000"/>
                  </a:schemeClr>
                </a:solidFill>
              </a:rPr>
              <a:t>Μονόδρομη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επικοινωνία</a:t>
            </a:r>
            <a:r>
              <a:rPr lang="el-GR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 smtClean="0">
                <a:solidFill>
                  <a:srgbClr val="C00000"/>
                </a:solidFill>
              </a:rPr>
              <a:t>Λόγος μεγάλης διάρκειας.</a:t>
            </a:r>
          </a:p>
          <a:p>
            <a:endParaRPr lang="el-GR" sz="2400" dirty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4860925" y="1500175"/>
            <a:ext cx="4860925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400" b="1" u="sng" dirty="0" smtClean="0"/>
              <a:t>Προφορικός</a:t>
            </a:r>
            <a:endParaRPr kumimoji="0" lang="el-GR" sz="24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Μήνυμα με πλούσιο φορτίο</a:t>
            </a: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ερεθισμάτων (δ</a:t>
            </a:r>
            <a:r>
              <a:rPr lang="el-GR" sz="2400" dirty="0" err="1" smtClean="0">
                <a:solidFill>
                  <a:srgbClr val="FF0000"/>
                </a:solidFill>
              </a:rPr>
              <a:t>ιορθώσεις</a:t>
            </a:r>
            <a:r>
              <a:rPr lang="el-GR" sz="2400" dirty="0" smtClean="0">
                <a:solidFill>
                  <a:srgbClr val="FF0000"/>
                </a:solidFill>
              </a:rPr>
              <a:t>, δισταγμοί, παύσεις, επαναλήψεις, αμηχανία).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l-GR" sz="2400" baseline="0" dirty="0" smtClean="0"/>
              <a:t>Ο χρόνος περιορισμένος (αντίπαλος, εκφορά, μνήμη, έλεγχος, αγωνία).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Παρουσία συνομιλητή (έλεγχος αντιδράσεων).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</a:rPr>
              <a:t>Αμφίδρομος λόγος.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l-GR" sz="2400" baseline="0" dirty="0" smtClean="0">
                <a:solidFill>
                  <a:srgbClr val="C00000"/>
                </a:solidFill>
              </a:rPr>
              <a:t>Λόγος του εδώ και τώρα.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1913</Words>
  <Application>Microsoft Office PowerPoint</Application>
  <PresentationFormat>Προσαρμογή</PresentationFormat>
  <Paragraphs>214</Paragraphs>
  <Slides>30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1" baseType="lpstr">
      <vt:lpstr>Θέμα του Office</vt:lpstr>
      <vt:lpstr>Η προφορική εξέταση μαθητών με Ειδικές Εκπαιδευτικές Ανάγκες ή Αναπηρία σε ενδοσχολικό και πανελλαδικό επίπεδο</vt:lpstr>
      <vt:lpstr>Σκοπός της εκδήλωσης</vt:lpstr>
      <vt:lpstr>Ποιο το Νομοθετικό Πλαίσιο;</vt:lpstr>
      <vt:lpstr>Ισχύς γνωματεύσεων</vt:lpstr>
      <vt:lpstr>Ποιες κατηγορίες ΕΕΑ και Αναπηρίας δικαιούνται προφορικές εξετάσεις;</vt:lpstr>
      <vt:lpstr>Πώς πιστοποιούνται οι ΕΕΑ ή η Αναπηρία;</vt:lpstr>
      <vt:lpstr>Προθεσμία</vt:lpstr>
      <vt:lpstr>Εξετάζονται γραπτά με διευκόλυνση</vt:lpstr>
      <vt:lpstr>Σύγκριση Προφορικού &amp; Γραπτού Λόγου</vt:lpstr>
      <vt:lpstr>Ποια είναι η πρόκληση;</vt:lpstr>
      <vt:lpstr>1ο Μέλημα;</vt:lpstr>
      <vt:lpstr>ΕΜΔ: ΔΥΣ –λεξία, -αναγνωσία, -γραφία, -ορθογραφία Χαρακτηριστικά και Διευκολύνσεις</vt:lpstr>
      <vt:lpstr>ΕΜΔ: ΔΥΣ – αριθμησία Χαρακτηριστικά και Διευκολύνσεις</vt:lpstr>
      <vt:lpstr>ΕΜΔ: Ιστορία – Βιολογία… Χαρακτηριστικά και Διευκολύνσεις</vt:lpstr>
      <vt:lpstr>Διαταραχή Αυτιστικού Φάσματος Χαρακτηριστικά και Διευκολύνσεις</vt:lpstr>
      <vt:lpstr>Προφορική εξέταση σε Πανελλαδικό επίπεδο </vt:lpstr>
      <vt:lpstr>Ειδικότερα: Πανελλαδικές (1)</vt:lpstr>
      <vt:lpstr>Ειδικότερα: Πανελλαδικές (2)</vt:lpstr>
      <vt:lpstr>Διαδικασία εξέτασης από την επιτροπή (3)</vt:lpstr>
      <vt:lpstr>ΠΡΟΣΟΧΗ</vt:lpstr>
      <vt:lpstr>Διαδικασία βαθμολόγησης</vt:lpstr>
      <vt:lpstr>Μερικές συμβουλές προς μαθητές...</vt:lpstr>
      <vt:lpstr>Διαφάνεια 23</vt:lpstr>
      <vt:lpstr>Προβληματισμοί…</vt:lpstr>
      <vt:lpstr>Προφορική εξέταση σε ενδοσχολικό επίπεδο</vt:lpstr>
      <vt:lpstr>Ενδοσχολικό επίπεδο</vt:lpstr>
      <vt:lpstr>Τα θέματα μπορούν να τροποποιούνται…</vt:lpstr>
      <vt:lpstr>Η Πρόκληση;</vt:lpstr>
      <vt:lpstr>Διαφάνεια 29</vt:lpstr>
      <vt:lpstr>Διαφάνεια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προφορική εξέταση μαθητών με Ειδικές Εκπαιδευτικές Ανάγκες ή Αναπηρία σε ενδοσχολικό και πανελλαδικό επίπεδο</dc:title>
  <dc:creator>User</dc:creator>
  <cp:lastModifiedBy>User</cp:lastModifiedBy>
  <cp:revision>42</cp:revision>
  <dcterms:created xsi:type="dcterms:W3CDTF">2019-04-07T11:00:25Z</dcterms:created>
  <dcterms:modified xsi:type="dcterms:W3CDTF">2022-04-15T09:21:18Z</dcterms:modified>
</cp:coreProperties>
</file>